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0693400" cy="7562850"/>
  <p:notesSz cx="10693400" cy="756285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96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6627" y="688593"/>
            <a:ext cx="242316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8787" y="1557274"/>
            <a:ext cx="9275825" cy="522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1829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CONTENIDO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557274"/>
            <a:ext cx="9279890" cy="4792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Esta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presentación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cubrirá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siguientes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temas: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>
              <a:latin typeface="Calibri"/>
              <a:cs typeface="Calibri"/>
            </a:endParaRPr>
          </a:p>
          <a:p>
            <a:pPr marL="913130" marR="10160" indent="-672465" algn="just">
              <a:lnSpc>
                <a:spcPct val="101600"/>
              </a:lnSpc>
              <a:buFont typeface="Wingdings"/>
              <a:buChar char=""/>
              <a:tabLst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capturados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DFRs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diferentes</a:t>
            </a:r>
            <a:r>
              <a:rPr sz="2800" spc="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lugares</a:t>
            </a:r>
            <a:r>
              <a:rPr sz="2800" spc="4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incluyendo</a:t>
            </a:r>
            <a:r>
              <a:rPr sz="2800" spc="4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generación,</a:t>
            </a:r>
            <a:r>
              <a:rPr sz="2800" spc="4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transmisión, </a:t>
            </a:r>
            <a:r>
              <a:rPr sz="2800" dirty="0">
                <a:latin typeface="Calibri"/>
                <a:cs typeface="Calibri"/>
              </a:rPr>
              <a:t>distribución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industriales.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800">
              <a:latin typeface="Calibri"/>
              <a:cs typeface="Calibri"/>
            </a:endParaRPr>
          </a:p>
          <a:p>
            <a:pPr marL="1003300" marR="5080" indent="-762635" algn="just">
              <a:lnSpc>
                <a:spcPct val="101699"/>
              </a:lnSpc>
              <a:spcBef>
                <a:spcPts val="5"/>
              </a:spcBef>
              <a:buFont typeface="Wingdings"/>
              <a:buChar char=""/>
              <a:tabLst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Ventajas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tecnología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software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herramienta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6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6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6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perturbaciones</a:t>
            </a:r>
            <a:r>
              <a:rPr sz="2800" spc="6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utilizando </a:t>
            </a:r>
            <a:r>
              <a:rPr sz="2800" dirty="0">
                <a:latin typeface="Calibri"/>
                <a:cs typeface="Calibri"/>
              </a:rPr>
              <a:t>formas</a:t>
            </a:r>
            <a:r>
              <a:rPr sz="2800" spc="40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onda,</a:t>
            </a:r>
            <a:r>
              <a:rPr sz="2800" spc="40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fasores,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componentes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simétricas, </a:t>
            </a:r>
            <a:r>
              <a:rPr sz="2800" dirty="0">
                <a:latin typeface="Calibri"/>
                <a:cs typeface="Calibri"/>
              </a:rPr>
              <a:t>espectro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armónico,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Plano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impedancia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R-X.,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plano </a:t>
            </a:r>
            <a:r>
              <a:rPr sz="2800" dirty="0">
                <a:latin typeface="Calibri"/>
                <a:cs typeface="Calibri"/>
              </a:rPr>
              <a:t>diferencial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otros.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371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557274"/>
            <a:ext cx="9049385" cy="522732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684530" marR="5080" indent="-672465" algn="just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Registradores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digitales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fallas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(DFR)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basados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microprocesadores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ofrecen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capacidades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grabación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forma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ondas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secuencias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eventos</a:t>
            </a:r>
            <a:endParaRPr sz="2800">
              <a:latin typeface="Calibri"/>
              <a:cs typeface="Calibri"/>
            </a:endParaRPr>
          </a:p>
          <a:p>
            <a:pPr marL="683260" indent="-67119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683260" algn="l"/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Las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principales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diferencias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son:</a:t>
            </a:r>
            <a:endParaRPr sz="280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45"/>
              </a:spcBef>
              <a:buChar char="•"/>
              <a:tabLst>
                <a:tab pos="234315" algn="l"/>
              </a:tabLst>
            </a:pPr>
            <a:r>
              <a:rPr sz="2800" dirty="0">
                <a:latin typeface="Calibri"/>
                <a:cs typeface="Calibri"/>
              </a:rPr>
              <a:t>Fecuencia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muestreo</a:t>
            </a:r>
            <a:endParaRPr sz="280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65"/>
              </a:spcBef>
              <a:buChar char="•"/>
              <a:tabLst>
                <a:tab pos="234315" algn="l"/>
              </a:tabLst>
            </a:pPr>
            <a:r>
              <a:rPr sz="2800" dirty="0">
                <a:latin typeface="Calibri"/>
                <a:cs typeface="Calibri"/>
              </a:rPr>
              <a:t>Poder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procesamiento</a:t>
            </a:r>
            <a:endParaRPr sz="280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60"/>
              </a:spcBef>
              <a:buChar char="•"/>
              <a:tabLst>
                <a:tab pos="234315" algn="l"/>
              </a:tabLst>
            </a:pPr>
            <a:r>
              <a:rPr sz="2800" dirty="0">
                <a:latin typeface="Calibri"/>
                <a:cs typeface="Calibri"/>
              </a:rPr>
              <a:t>Tipo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capturar.</a:t>
            </a:r>
            <a:endParaRPr sz="280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60"/>
              </a:spcBef>
              <a:buChar char="•"/>
              <a:tabLst>
                <a:tab pos="234315" algn="l"/>
              </a:tabLst>
            </a:pPr>
            <a:r>
              <a:rPr sz="2800" dirty="0">
                <a:latin typeface="Calibri"/>
                <a:cs typeface="Calibri"/>
              </a:rPr>
              <a:t>Longitudes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registros.</a:t>
            </a:r>
            <a:endParaRPr sz="280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60"/>
              </a:spcBef>
              <a:buChar char="•"/>
              <a:tabLst>
                <a:tab pos="234315" algn="l"/>
              </a:tabLst>
            </a:pPr>
            <a:r>
              <a:rPr sz="2800" dirty="0">
                <a:latin typeface="Calibri"/>
                <a:cs typeface="Calibri"/>
              </a:rPr>
              <a:t>Posibilidad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grabar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respuesta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amplios.</a:t>
            </a:r>
            <a:endParaRPr sz="2800">
              <a:latin typeface="Calibri"/>
              <a:cs typeface="Calibri"/>
            </a:endParaRPr>
          </a:p>
          <a:p>
            <a:pPr marL="683895" marR="8255" indent="-683895" algn="just">
              <a:lnSpc>
                <a:spcPct val="101600"/>
              </a:lnSpc>
              <a:spcBef>
                <a:spcPts val="10"/>
              </a:spcBef>
              <a:buFont typeface="Wingdings"/>
              <a:buChar char=""/>
              <a:tabLst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importante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conocer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características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ambos,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DFR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5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relés,</a:t>
            </a:r>
            <a:r>
              <a:rPr sz="2800" spc="5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ofrecen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determinar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cuál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ofrece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509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mejor </a:t>
            </a:r>
            <a:r>
              <a:rPr sz="2800" dirty="0">
                <a:latin typeface="Calibri"/>
                <a:cs typeface="Calibri"/>
              </a:rPr>
              <a:t>Información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eventos.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63315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Zonas</a:t>
            </a:r>
            <a:r>
              <a:rPr spc="-7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protección</a:t>
            </a:r>
            <a:r>
              <a:rPr spc="-70" dirty="0"/>
              <a:t> </a:t>
            </a:r>
            <a:r>
              <a:rPr dirty="0"/>
              <a:t>cubiertas</a:t>
            </a:r>
            <a:r>
              <a:rPr spc="-75" dirty="0"/>
              <a:t> </a:t>
            </a:r>
            <a:r>
              <a:rPr dirty="0"/>
              <a:t>por</a:t>
            </a:r>
            <a:r>
              <a:rPr spc="-65" dirty="0"/>
              <a:t> </a:t>
            </a:r>
            <a:r>
              <a:rPr dirty="0"/>
              <a:t>los</a:t>
            </a:r>
            <a:r>
              <a:rPr spc="-70" dirty="0"/>
              <a:t> </a:t>
            </a:r>
            <a:r>
              <a:rPr spc="-10" dirty="0"/>
              <a:t>relés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5531" y="1154550"/>
            <a:ext cx="8740510" cy="53492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7261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IEDs</a:t>
            </a:r>
            <a:r>
              <a:rPr spc="-4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553" y="1154696"/>
            <a:ext cx="9223103" cy="52524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7985" cy="17551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Registro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Moderno</a:t>
            </a:r>
            <a:endParaRPr sz="2800">
              <a:latin typeface="Calibri"/>
              <a:cs typeface="Calibri"/>
            </a:endParaRPr>
          </a:p>
          <a:p>
            <a:pPr marL="913130" marR="5080" indent="-672465">
              <a:lnSpc>
                <a:spcPct val="101800"/>
              </a:lnSpc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Registrado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Digital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fallas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monitorea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todo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conjunto </a:t>
            </a:r>
            <a:r>
              <a:rPr sz="2800" dirty="0">
                <a:latin typeface="Calibri"/>
                <a:cs typeface="Calibri"/>
              </a:rPr>
              <a:t>estación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-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muchos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elementos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  <a:p>
            <a:pPr marL="911860" indent="-67119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Los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protegen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registran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elemento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2316" y="2497823"/>
            <a:ext cx="4353294" cy="42807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6155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Cobertura</a:t>
            </a:r>
            <a:r>
              <a:rPr spc="-4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la</a:t>
            </a:r>
            <a:r>
              <a:rPr spc="-50" dirty="0"/>
              <a:t> </a:t>
            </a:r>
            <a:r>
              <a:rPr dirty="0"/>
              <a:t>zona</a:t>
            </a:r>
            <a:r>
              <a:rPr spc="-50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relé</a:t>
            </a:r>
            <a:r>
              <a:rPr spc="-55" dirty="0"/>
              <a:t> </a:t>
            </a:r>
            <a:r>
              <a:rPr dirty="0"/>
              <a:t>y</a:t>
            </a:r>
            <a:r>
              <a:rPr spc="-45" dirty="0"/>
              <a:t> </a:t>
            </a:r>
            <a:r>
              <a:rPr spc="-10" dirty="0"/>
              <a:t>registrador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216" y="1154468"/>
            <a:ext cx="9118805" cy="55650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8804275" cy="2661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Propósito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Registro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50">
              <a:latin typeface="Calibri"/>
              <a:cs typeface="Calibri"/>
            </a:endParaRPr>
          </a:p>
          <a:p>
            <a:pPr marL="911860" indent="-671195">
              <a:lnSpc>
                <a:spcPct val="100000"/>
              </a:lnSpc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Enfoque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principal: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>
              <a:latin typeface="Calibri"/>
              <a:cs typeface="Calibri"/>
            </a:endParaRPr>
          </a:p>
          <a:p>
            <a:pPr marL="462280" indent="-22161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sistema.</a:t>
            </a:r>
            <a:endParaRPr sz="2800">
              <a:latin typeface="Calibri"/>
              <a:cs typeface="Calibri"/>
            </a:endParaRPr>
          </a:p>
          <a:p>
            <a:pPr marL="462280" indent="-221615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Monitoreo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funcionamiento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protección.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1160" cy="609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Registradores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Transitorios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rápidos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Calibri"/>
              <a:cs typeface="Calibri"/>
            </a:endParaRPr>
          </a:p>
          <a:p>
            <a:pPr marL="462915" marR="5080" indent="-462915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Capaces</a:t>
            </a:r>
            <a:r>
              <a:rPr sz="2800" spc="409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09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grabar</a:t>
            </a:r>
            <a:r>
              <a:rPr sz="2800" spc="405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409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rápidos</a:t>
            </a:r>
            <a:r>
              <a:rPr sz="2800" spc="409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405" dirty="0">
                <a:latin typeface="Calibri"/>
                <a:cs typeface="Calibri"/>
              </a:rPr>
              <a:t>   </a:t>
            </a:r>
            <a:r>
              <a:rPr sz="2800" spc="-10" dirty="0">
                <a:latin typeface="Calibri"/>
                <a:cs typeface="Calibri"/>
              </a:rPr>
              <a:t>sistema, generalmente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corta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duración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rápidos.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800">
              <a:latin typeface="Calibri"/>
              <a:cs typeface="Calibri"/>
            </a:endParaRPr>
          </a:p>
          <a:p>
            <a:pPr marL="462915" marR="5080" indent="-462915" algn="just">
              <a:lnSpc>
                <a:spcPct val="101699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Muy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útil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grabar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producen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cascada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y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3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múltiples</a:t>
            </a:r>
            <a:r>
              <a:rPr sz="2800" spc="3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elementos</a:t>
            </a:r>
            <a:r>
              <a:rPr sz="2800" spc="3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3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3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3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fallas</a:t>
            </a:r>
            <a:r>
              <a:rPr sz="2800" spc="3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375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se </a:t>
            </a:r>
            <a:r>
              <a:rPr sz="2800" dirty="0">
                <a:latin typeface="Calibri"/>
                <a:cs typeface="Calibri"/>
              </a:rPr>
              <a:t>caracterizan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permanecer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más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que </a:t>
            </a:r>
            <a:r>
              <a:rPr sz="2800" dirty="0">
                <a:latin typeface="Calibri"/>
                <a:cs typeface="Calibri"/>
              </a:rPr>
              <a:t>lo</a:t>
            </a:r>
            <a:r>
              <a:rPr sz="2800" spc="6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normal,</a:t>
            </a:r>
            <a:r>
              <a:rPr sz="2800" spc="6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6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6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requieren</a:t>
            </a:r>
            <a:r>
              <a:rPr sz="2800" spc="6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6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6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transitorio</a:t>
            </a:r>
            <a:r>
              <a:rPr sz="2800" spc="6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más </a:t>
            </a:r>
            <a:r>
              <a:rPr sz="2800" spc="-10" dirty="0">
                <a:latin typeface="Calibri"/>
                <a:cs typeface="Calibri"/>
              </a:rPr>
              <a:t>largo.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800">
              <a:latin typeface="Calibri"/>
              <a:cs typeface="Calibri"/>
            </a:endParaRPr>
          </a:p>
          <a:p>
            <a:pPr marL="462915" marR="5080" indent="-462915" algn="just">
              <a:lnSpc>
                <a:spcPct val="1016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Estos</a:t>
            </a:r>
            <a:r>
              <a:rPr sz="2800" spc="2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tipos</a:t>
            </a:r>
            <a:r>
              <a:rPr sz="2800" spc="2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3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permiten</a:t>
            </a:r>
            <a:r>
              <a:rPr sz="2800" spc="3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al</a:t>
            </a:r>
            <a:r>
              <a:rPr sz="2800" spc="2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analista</a:t>
            </a:r>
            <a:r>
              <a:rPr sz="2800" spc="30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recopilar </a:t>
            </a:r>
            <a:r>
              <a:rPr sz="2800" dirty="0">
                <a:latin typeface="Calibri"/>
                <a:cs typeface="Calibri"/>
              </a:rPr>
              <a:t>información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tales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magnitudes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tensión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buscar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posibles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problemas.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122934"/>
            <a:ext cx="9278620" cy="4869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Registro</a:t>
            </a:r>
            <a:r>
              <a:rPr sz="28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perturbaciones</a:t>
            </a:r>
            <a:r>
              <a:rPr sz="28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</a:t>
            </a:r>
            <a:r>
              <a:rPr sz="28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Oscilaciones</a:t>
            </a:r>
            <a:endParaRPr sz="2800">
              <a:latin typeface="Calibri"/>
              <a:cs typeface="Calibri"/>
            </a:endParaRPr>
          </a:p>
          <a:p>
            <a:pPr marL="462280" marR="10160" indent="-462280">
              <a:lnSpc>
                <a:spcPct val="101800"/>
              </a:lnSpc>
              <a:buFont typeface="Wingdings"/>
              <a:buChar char=""/>
              <a:tabLst>
                <a:tab pos="462280" algn="l"/>
                <a:tab pos="462915" algn="l"/>
                <a:tab pos="1595755" algn="l"/>
                <a:tab pos="2465705" algn="l"/>
                <a:tab pos="4318000" algn="l"/>
                <a:tab pos="5088255" algn="l"/>
                <a:tab pos="5786120" algn="l"/>
                <a:tab pos="6636384" algn="l"/>
                <a:tab pos="7465059" algn="l"/>
                <a:tab pos="9001125" algn="l"/>
              </a:tabLst>
            </a:pPr>
            <a:r>
              <a:rPr sz="2800" spc="-10" dirty="0">
                <a:latin typeface="Calibri"/>
                <a:cs typeface="Calibri"/>
              </a:rPr>
              <a:t>Ayuda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para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determinar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qué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tan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bien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está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diseñado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el </a:t>
            </a:r>
            <a:r>
              <a:rPr sz="2800" spc="-10" dirty="0">
                <a:latin typeface="Calibri"/>
                <a:cs typeface="Calibri"/>
              </a:rPr>
              <a:t>sistema</a:t>
            </a:r>
            <a:endParaRPr sz="28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462280" algn="l"/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Se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utiliza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capturar:</a:t>
            </a:r>
            <a:endParaRPr sz="2800">
              <a:latin typeface="Calibri"/>
              <a:cs typeface="Calibri"/>
            </a:endParaRPr>
          </a:p>
          <a:p>
            <a:pPr marL="690880" lvl="1" indent="-229235">
              <a:lnSpc>
                <a:spcPct val="100000"/>
              </a:lnSpc>
              <a:spcBef>
                <a:spcPts val="219"/>
              </a:spcBef>
              <a:buFont typeface="Symbol"/>
              <a:buChar char=""/>
              <a:tabLst>
                <a:tab pos="691515" algn="l"/>
              </a:tabLst>
            </a:pPr>
            <a:r>
              <a:rPr sz="2800" spc="-10" dirty="0">
                <a:latin typeface="Calibri"/>
                <a:cs typeface="Calibri"/>
              </a:rPr>
              <a:t>Oscilaciones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potencia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líneas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transmisión.</a:t>
            </a:r>
            <a:endParaRPr sz="2800">
              <a:latin typeface="Calibri"/>
              <a:cs typeface="Calibri"/>
            </a:endParaRPr>
          </a:p>
          <a:p>
            <a:pPr marL="690880" marR="5080" lvl="1" indent="-228600">
              <a:lnSpc>
                <a:spcPct val="101499"/>
              </a:lnSpc>
              <a:spcBef>
                <a:spcPts val="150"/>
              </a:spcBef>
              <a:buFont typeface="Symbol"/>
              <a:buChar char=""/>
              <a:tabLst>
                <a:tab pos="691515" algn="l"/>
              </a:tabLst>
            </a:pPr>
            <a:r>
              <a:rPr sz="2800" dirty="0">
                <a:latin typeface="Calibri"/>
                <a:cs typeface="Calibri"/>
              </a:rPr>
              <a:t>Variaciones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carga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causadas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fluctuaciones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tensión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frecuencia</a:t>
            </a:r>
            <a:endParaRPr sz="2800">
              <a:latin typeface="Calibri"/>
              <a:cs typeface="Calibri"/>
            </a:endParaRPr>
          </a:p>
          <a:p>
            <a:pPr marL="690880" lvl="1" indent="-229235">
              <a:lnSpc>
                <a:spcPct val="100000"/>
              </a:lnSpc>
              <a:spcBef>
                <a:spcPts val="219"/>
              </a:spcBef>
              <a:buFont typeface="Symbol"/>
              <a:buChar char=""/>
              <a:tabLst>
                <a:tab pos="691515" algn="l"/>
              </a:tabLst>
            </a:pPr>
            <a:r>
              <a:rPr sz="2800" dirty="0">
                <a:latin typeface="Calibri"/>
                <a:cs typeface="Calibri"/>
              </a:rPr>
              <a:t>Cambios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transitorios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ángulo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fase.</a:t>
            </a:r>
            <a:endParaRPr sz="2800">
              <a:latin typeface="Calibri"/>
              <a:cs typeface="Calibri"/>
            </a:endParaRPr>
          </a:p>
          <a:p>
            <a:pPr marL="690880" lvl="1" indent="-229235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691515" algn="l"/>
              </a:tabLst>
            </a:pPr>
            <a:r>
              <a:rPr sz="2800" spc="-10" dirty="0">
                <a:latin typeface="Calibri"/>
                <a:cs typeface="Calibri"/>
              </a:rPr>
              <a:t>Fluctuaciones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frecuencia.</a:t>
            </a:r>
            <a:endParaRPr sz="2800">
              <a:latin typeface="Calibri"/>
              <a:cs typeface="Calibri"/>
            </a:endParaRPr>
          </a:p>
          <a:p>
            <a:pPr marL="462280" marR="7620" indent="-462280">
              <a:lnSpc>
                <a:spcPts val="3420"/>
              </a:lnSpc>
              <a:spcBef>
                <a:spcPts val="90"/>
              </a:spcBef>
              <a:buFont typeface="Wingdings"/>
              <a:buChar char=""/>
              <a:tabLst>
                <a:tab pos="462280" algn="l"/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Se</a:t>
            </a:r>
            <a:r>
              <a:rPr sz="2800" spc="1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muestrean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fecuencias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muy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lentas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comparación</a:t>
            </a:r>
            <a:r>
              <a:rPr sz="2800" spc="1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con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fecuencia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muestreo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transitorios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6715" cy="262382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62280" marR="5080" indent="-450215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62280" algn="l"/>
                <a:tab pos="462915" algn="l"/>
                <a:tab pos="1084580" algn="l"/>
                <a:tab pos="1805939" algn="l"/>
                <a:tab pos="2885440" algn="l"/>
                <a:tab pos="4153535" algn="l"/>
                <a:tab pos="4664710" algn="l"/>
                <a:tab pos="6546850" algn="l"/>
                <a:tab pos="7503795" algn="l"/>
                <a:tab pos="8427085" algn="l"/>
                <a:tab pos="8936355" algn="l"/>
              </a:tabLst>
            </a:pPr>
            <a:r>
              <a:rPr sz="2800" spc="-25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DFR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tienen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registro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oscilaciones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como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parte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su </a:t>
            </a:r>
            <a:r>
              <a:rPr sz="2800" dirty="0">
                <a:latin typeface="Calibri"/>
                <a:cs typeface="Calibri"/>
              </a:rPr>
              <a:t>diseño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capturar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increíblemente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largos.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Propósito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Registro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5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buFont typeface="Wingdings"/>
              <a:buChar char=""/>
              <a:tabLst>
                <a:tab pos="462280" algn="l"/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Grabación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6240" y="4596765"/>
            <a:ext cx="5520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93850" algn="l"/>
                <a:tab pos="2337435" algn="l"/>
                <a:tab pos="5143500" algn="l"/>
              </a:tabLst>
            </a:pPr>
            <a:r>
              <a:rPr sz="2800" spc="-10" dirty="0">
                <a:latin typeface="Calibri"/>
                <a:cs typeface="Calibri"/>
              </a:rPr>
              <a:t>anormal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transformadores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227" y="3293491"/>
            <a:ext cx="9042400" cy="264414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684530" marR="5080" indent="-672465">
              <a:lnSpc>
                <a:spcPct val="101800"/>
              </a:lnSpc>
              <a:spcBef>
                <a:spcPts val="35"/>
              </a:spcBef>
              <a:buFont typeface="Wingdings"/>
              <a:buChar char=""/>
              <a:tabLst>
                <a:tab pos="683260" algn="l"/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Fallas</a:t>
            </a:r>
            <a:r>
              <a:rPr sz="2800" spc="2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energía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incluyendo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2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spc="-10" dirty="0">
                <a:latin typeface="Calibri"/>
                <a:cs typeface="Calibri"/>
              </a:rPr>
              <a:t>falla.</a:t>
            </a:r>
            <a:endParaRPr sz="2800">
              <a:latin typeface="Calibri"/>
              <a:cs typeface="Calibri"/>
            </a:endParaRPr>
          </a:p>
          <a:p>
            <a:pPr marL="683260" indent="-671195">
              <a:lnSpc>
                <a:spcPct val="100000"/>
              </a:lnSpc>
              <a:spcBef>
                <a:spcPts val="60"/>
              </a:spcBef>
              <a:buFont typeface="Wingdings"/>
              <a:buChar char=""/>
              <a:tabLst>
                <a:tab pos="683260" algn="l"/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Alteraciones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columpios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eléctrico.</a:t>
            </a:r>
            <a:endParaRPr sz="2800">
              <a:latin typeface="Calibri"/>
              <a:cs typeface="Calibri"/>
            </a:endParaRPr>
          </a:p>
          <a:p>
            <a:pPr marL="683260" marR="5868035" indent="-683260">
              <a:lnSpc>
                <a:spcPct val="101800"/>
              </a:lnSpc>
              <a:buFont typeface="Wingdings"/>
              <a:buChar char=""/>
              <a:tabLst>
                <a:tab pos="683260" algn="l"/>
                <a:tab pos="683895" algn="l"/>
              </a:tabLst>
            </a:pPr>
            <a:r>
              <a:rPr sz="2800" spc="-10" dirty="0">
                <a:latin typeface="Calibri"/>
                <a:cs typeface="Calibri"/>
              </a:rPr>
              <a:t>Comportamiento medición.</a:t>
            </a:r>
            <a:endParaRPr sz="2800">
              <a:latin typeface="Calibri"/>
              <a:cs typeface="Calibri"/>
            </a:endParaRPr>
          </a:p>
          <a:p>
            <a:pPr marL="683260" lvl="1" indent="-213995">
              <a:lnSpc>
                <a:spcPct val="100000"/>
              </a:lnSpc>
              <a:spcBef>
                <a:spcPts val="219"/>
              </a:spcBef>
              <a:buFont typeface="Symbol"/>
              <a:buChar char=""/>
              <a:tabLst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Saturación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TC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2682" y="5938215"/>
            <a:ext cx="5246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6060" indent="-21336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226060" algn="l"/>
              </a:tabLst>
            </a:pPr>
            <a:r>
              <a:rPr sz="2800" dirty="0">
                <a:latin typeface="Calibri"/>
                <a:cs typeface="Calibri"/>
              </a:rPr>
              <a:t>DC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offset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(inductancia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sistema)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0364"/>
            <a:ext cx="8863330" cy="57277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11860" indent="-213995">
              <a:lnSpc>
                <a:spcPct val="100000"/>
              </a:lnSpc>
              <a:spcBef>
                <a:spcPts val="315"/>
              </a:spcBef>
              <a:buFont typeface="Symbol"/>
              <a:buChar char=""/>
              <a:tabLst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Respuesta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CCVT</a:t>
            </a:r>
            <a:endParaRPr sz="2800">
              <a:latin typeface="Calibri"/>
              <a:cs typeface="Calibri"/>
            </a:endParaRPr>
          </a:p>
          <a:p>
            <a:pPr marL="911860" indent="-213995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912494" algn="l"/>
              </a:tabLst>
            </a:pPr>
            <a:r>
              <a:rPr sz="2800" spc="-20" dirty="0">
                <a:latin typeface="Calibri"/>
                <a:cs typeface="Calibri"/>
              </a:rPr>
              <a:t>Re-</a:t>
            </a:r>
            <a:r>
              <a:rPr sz="2800" dirty="0">
                <a:latin typeface="Calibri"/>
                <a:cs typeface="Calibri"/>
              </a:rPr>
              <a:t>encendido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Interruptores</a:t>
            </a:r>
            <a:endParaRPr sz="2800">
              <a:latin typeface="Calibri"/>
              <a:cs typeface="Calibri"/>
            </a:endParaRPr>
          </a:p>
          <a:p>
            <a:pPr marL="911860" indent="-21399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912494" algn="l"/>
              </a:tabLst>
            </a:pPr>
            <a:r>
              <a:rPr sz="2800" spc="-10" dirty="0">
                <a:latin typeface="Calibri"/>
                <a:cs typeface="Calibri"/>
              </a:rPr>
              <a:t>Ferrorresonancia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Propósito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Registro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5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buFont typeface="Wingdings"/>
              <a:buChar char=""/>
              <a:tabLst>
                <a:tab pos="462280" algn="l"/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Monitoreo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funcionamiento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protección.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8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buFont typeface="Wingdings"/>
              <a:buChar char="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operar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correctamente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Wingdings"/>
              <a:buChar char=""/>
            </a:pPr>
            <a:endParaRPr sz="285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buFont typeface="Wingdings"/>
              <a:buChar char="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Disparo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incorrecto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externas.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285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buFont typeface="Wingdings"/>
              <a:buChar char=""/>
              <a:tabLst>
                <a:tab pos="911860" algn="l"/>
                <a:tab pos="912494" algn="l"/>
              </a:tabLst>
            </a:pPr>
            <a:r>
              <a:rPr sz="2800" spc="-10" dirty="0">
                <a:latin typeface="Calibri"/>
                <a:cs typeface="Calibri"/>
              </a:rPr>
              <a:t>Determinación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retardo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óptimo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recierre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línea.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1122934"/>
            <a:ext cx="7751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3260" indent="-67119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683260" algn="l"/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dispositivos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interrupción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fallas.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2860675"/>
            <a:ext cx="9279890" cy="348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Propósito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Registro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 marL="462280" indent="-462280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462280" algn="l"/>
                <a:tab pos="462915" algn="l"/>
                <a:tab pos="2271395" algn="l"/>
                <a:tab pos="2670175" algn="l"/>
                <a:tab pos="4337685" algn="l"/>
                <a:tab pos="4845685" algn="l"/>
                <a:tab pos="5400675" algn="l"/>
                <a:tab pos="6587490" algn="l"/>
                <a:tab pos="7603490" algn="l"/>
                <a:tab pos="8112759" algn="l"/>
                <a:tab pos="8870950" algn="l"/>
              </a:tabLst>
            </a:pPr>
            <a:r>
              <a:rPr sz="2800" spc="-10" dirty="0">
                <a:latin typeface="Calibri"/>
                <a:cs typeface="Calibri"/>
              </a:rPr>
              <a:t>Determinar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desviación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valores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reales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falla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vs.</a:t>
            </a:r>
            <a:endParaRPr sz="2800">
              <a:latin typeface="Calibri"/>
              <a:cs typeface="Calibri"/>
            </a:endParaRPr>
          </a:p>
          <a:p>
            <a:pPr marL="553720" marR="10160">
              <a:lnSpc>
                <a:spcPct val="101800"/>
              </a:lnSpc>
              <a:spcBef>
                <a:spcPts val="5"/>
              </a:spcBef>
              <a:tabLst>
                <a:tab pos="1734185" algn="l"/>
                <a:tab pos="3377565" algn="l"/>
                <a:tab pos="4968875" algn="l"/>
                <a:tab pos="5604510" algn="l"/>
                <a:tab pos="7294245" algn="l"/>
                <a:tab pos="8085455" algn="l"/>
              </a:tabLst>
            </a:pPr>
            <a:r>
              <a:rPr sz="2800" spc="-10" dirty="0">
                <a:latin typeface="Calibri"/>
                <a:cs typeface="Calibri"/>
              </a:rPr>
              <a:t>valores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calculados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obtenidos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por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simulación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para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verificar </a:t>
            </a:r>
            <a:r>
              <a:rPr sz="2800" dirty="0">
                <a:latin typeface="Calibri"/>
                <a:cs typeface="Calibri"/>
              </a:rPr>
              <a:t>posibles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inconsistencias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Calibri"/>
              <a:cs typeface="Calibri"/>
            </a:endParaRPr>
          </a:p>
          <a:p>
            <a:pPr marL="462915" marR="5080" indent="-462915" algn="just">
              <a:lnSpc>
                <a:spcPct val="101699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Medir</a:t>
            </a:r>
            <a:r>
              <a:rPr sz="2800" spc="3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magnitudes</a:t>
            </a:r>
            <a:r>
              <a:rPr sz="2800" spc="3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componentes</a:t>
            </a:r>
            <a:r>
              <a:rPr sz="2800" spc="3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simétricas</a:t>
            </a:r>
            <a:r>
              <a:rPr sz="2800" spc="31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durante </a:t>
            </a:r>
            <a:r>
              <a:rPr sz="2800" dirty="0">
                <a:latin typeface="Calibri"/>
                <a:cs typeface="Calibri"/>
              </a:rPr>
              <a:t>estado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estable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condiciones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afinar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ajustes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relés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9255" cy="58521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62915" marR="5080" indent="-462915" algn="just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Algunas</a:t>
            </a:r>
            <a:r>
              <a:rPr sz="2800" spc="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condiciones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requieren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más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largos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spc="-20" dirty="0">
                <a:latin typeface="Calibri"/>
                <a:cs typeface="Calibri"/>
              </a:rPr>
              <a:t>para </a:t>
            </a:r>
            <a:r>
              <a:rPr sz="2800" dirty="0">
                <a:latin typeface="Calibri"/>
                <a:cs typeface="Calibri"/>
              </a:rPr>
              <a:t>capturar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desarrollo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temprano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4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4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son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mejor </a:t>
            </a:r>
            <a:r>
              <a:rPr sz="2800" dirty="0">
                <a:latin typeface="Calibri"/>
                <a:cs typeface="Calibri"/>
              </a:rPr>
              <a:t>manejados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DFRs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debido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sus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capacidades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longitud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registro.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Ventajas</a:t>
            </a:r>
            <a:r>
              <a:rPr sz="28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sz="28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registradores</a:t>
            </a:r>
            <a:r>
              <a:rPr sz="28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spcBef>
                <a:spcPts val="65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Monitoreo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independiente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capacidades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disparo.</a:t>
            </a:r>
            <a:endParaRPr sz="26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spcBef>
                <a:spcPts val="65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No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filtrar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señales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analógicas</a:t>
            </a:r>
            <a:endParaRPr sz="26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Más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capacidad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memoria,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permitiendo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registros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más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largos</a:t>
            </a:r>
            <a:endParaRPr sz="26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Frecuencias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muestreo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más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rápidas</a:t>
            </a:r>
            <a:endParaRPr sz="26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spcBef>
                <a:spcPts val="5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Respuesta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frecuencia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más</a:t>
            </a:r>
            <a:r>
              <a:rPr sz="2600" spc="-10" dirty="0">
                <a:latin typeface="Calibri"/>
                <a:cs typeface="Calibri"/>
              </a:rPr>
              <a:t> amplia</a:t>
            </a:r>
            <a:endParaRPr sz="2600">
              <a:latin typeface="Calibri"/>
              <a:cs typeface="Calibri"/>
            </a:endParaRPr>
          </a:p>
          <a:p>
            <a:pPr marL="911860" lvl="1" indent="-67119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Más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opciones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activación</a:t>
            </a:r>
            <a:endParaRPr sz="2600">
              <a:latin typeface="Calibri"/>
              <a:cs typeface="Calibri"/>
            </a:endParaRPr>
          </a:p>
          <a:p>
            <a:pPr marL="1003300" marR="5080" lvl="1" indent="-762635">
              <a:lnSpc>
                <a:spcPts val="3180"/>
              </a:lnSpc>
              <a:spcBef>
                <a:spcPts val="90"/>
              </a:spcBef>
              <a:buFont typeface="Wingdings"/>
              <a:buChar char=""/>
              <a:tabLst>
                <a:tab pos="911860" algn="l"/>
                <a:tab pos="912494" algn="l"/>
                <a:tab pos="2643505" algn="l"/>
                <a:tab pos="3886200" algn="l"/>
                <a:tab pos="5914390" algn="l"/>
                <a:tab pos="6515100" algn="l"/>
                <a:tab pos="7732395" algn="l"/>
                <a:tab pos="8257540" algn="l"/>
              </a:tabLst>
            </a:pPr>
            <a:r>
              <a:rPr sz="2600" spc="-10" dirty="0">
                <a:latin typeface="Calibri"/>
                <a:cs typeface="Calibri"/>
              </a:rPr>
              <a:t>Monitorear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muchos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componentes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del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sistema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de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energía simultáneamente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0118"/>
            <a:ext cx="9281160" cy="6001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860" indent="-67119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600" dirty="0">
                <a:latin typeface="Calibri"/>
                <a:cs typeface="Calibri"/>
              </a:rPr>
              <a:t>Se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utiliza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para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controlar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problemas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calidad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energía</a:t>
            </a:r>
            <a:endParaRPr sz="2600">
              <a:latin typeface="Calibri"/>
              <a:cs typeface="Calibri"/>
            </a:endParaRPr>
          </a:p>
          <a:p>
            <a:pPr marL="913130" marR="5080" indent="-672465">
              <a:lnSpc>
                <a:spcPct val="101499"/>
              </a:lnSpc>
              <a:spcBef>
                <a:spcPts val="15"/>
              </a:spcBef>
              <a:buFont typeface="Wingdings"/>
              <a:buChar char=""/>
              <a:tabLst>
                <a:tab pos="911860" algn="l"/>
                <a:tab pos="912494" algn="l"/>
                <a:tab pos="1530985" algn="l"/>
                <a:tab pos="2010410" algn="l"/>
                <a:tab pos="2393315" algn="l"/>
                <a:tab pos="3539490" algn="l"/>
                <a:tab pos="4018915" algn="l"/>
                <a:tab pos="5588635" algn="l"/>
                <a:tab pos="7042784" algn="l"/>
                <a:tab pos="7673975" algn="l"/>
                <a:tab pos="8050530" algn="l"/>
              </a:tabLst>
            </a:pPr>
            <a:r>
              <a:rPr sz="2600" spc="-20" dirty="0">
                <a:latin typeface="Calibri"/>
                <a:cs typeface="Calibri"/>
              </a:rPr>
              <a:t>Útil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en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el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estudio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de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problemas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asociados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con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la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irrupción actual</a:t>
            </a:r>
            <a:endParaRPr sz="2600">
              <a:latin typeface="Calibri"/>
              <a:cs typeface="Calibri"/>
            </a:endParaRPr>
          </a:p>
          <a:p>
            <a:pPr marL="913130" marR="14604" indent="-672465">
              <a:lnSpc>
                <a:spcPts val="3420"/>
              </a:lnSpc>
              <a:spcBef>
                <a:spcPts val="105"/>
              </a:spcBef>
              <a:buFont typeface="Wingdings"/>
              <a:buChar char=""/>
              <a:tabLst>
                <a:tab pos="911860" algn="l"/>
                <a:tab pos="912494" algn="l"/>
                <a:tab pos="2223770" algn="l"/>
                <a:tab pos="2752090" algn="l"/>
                <a:tab pos="3898900" algn="l"/>
                <a:tab pos="5316220" algn="l"/>
                <a:tab pos="5833745" algn="l"/>
                <a:tab pos="7546340" algn="l"/>
                <a:tab pos="8145780" algn="l"/>
              </a:tabLst>
            </a:pPr>
            <a:r>
              <a:rPr sz="2800" spc="-10" dirty="0">
                <a:latin typeface="Calibri"/>
                <a:cs typeface="Calibri"/>
              </a:rPr>
              <a:t>Ofrecen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un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amplio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espectro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respuestas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sistema </a:t>
            </a:r>
            <a:r>
              <a:rPr sz="2800" dirty="0">
                <a:latin typeface="Calibri"/>
                <a:cs typeface="Calibri"/>
              </a:rPr>
              <a:t>durante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300"/>
              </a:lnSpc>
            </a:pPr>
            <a:r>
              <a:rPr sz="2800" spc="-5" dirty="0">
                <a:latin typeface="Wingdings"/>
                <a:cs typeface="Wingdings"/>
              </a:rPr>
              <a:t></a:t>
            </a:r>
            <a:endParaRPr sz="2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sz="28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28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oscilografía</a:t>
            </a:r>
            <a:endParaRPr sz="2800">
              <a:latin typeface="Calibri"/>
              <a:cs typeface="Calibri"/>
            </a:endParaRPr>
          </a:p>
          <a:p>
            <a:pPr marL="269875" indent="-257810">
              <a:lnSpc>
                <a:spcPct val="100000"/>
              </a:lnSpc>
              <a:spcBef>
                <a:spcPts val="60"/>
              </a:spcBef>
              <a:buChar char="•"/>
              <a:tabLst>
                <a:tab pos="270510" algn="l"/>
              </a:tabLst>
            </a:pPr>
            <a:r>
              <a:rPr sz="2800" dirty="0">
                <a:latin typeface="Calibri"/>
                <a:cs typeface="Calibri"/>
              </a:rPr>
              <a:t>Largo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Registro</a:t>
            </a:r>
            <a:endParaRPr sz="28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60"/>
              </a:spcBef>
              <a:buChar char="-"/>
              <a:tabLst>
                <a:tab pos="699135" algn="l"/>
              </a:tabLst>
            </a:pP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transitorios</a:t>
            </a:r>
            <a:endParaRPr sz="2800">
              <a:latin typeface="Calibri"/>
              <a:cs typeface="Calibri"/>
            </a:endParaRPr>
          </a:p>
          <a:p>
            <a:pPr marL="1361440" lvl="2" indent="-66357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1361440" algn="l"/>
                <a:tab pos="1362075" algn="l"/>
              </a:tabLst>
            </a:pPr>
            <a:r>
              <a:rPr sz="2800" dirty="0">
                <a:latin typeface="Calibri"/>
                <a:cs typeface="Calibri"/>
              </a:rPr>
              <a:t>Diseñado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capturar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rápidos.</a:t>
            </a:r>
            <a:endParaRPr sz="2800">
              <a:latin typeface="Calibri"/>
              <a:cs typeface="Calibri"/>
            </a:endParaRPr>
          </a:p>
          <a:p>
            <a:pPr marL="1550670" lvl="3" indent="-189230">
              <a:lnSpc>
                <a:spcPct val="100000"/>
              </a:lnSpc>
              <a:spcBef>
                <a:spcPts val="60"/>
              </a:spcBef>
              <a:buChar char="-"/>
              <a:tabLst>
                <a:tab pos="1550670" algn="l"/>
              </a:tabLst>
            </a:pPr>
            <a:r>
              <a:rPr sz="2800" dirty="0">
                <a:latin typeface="Calibri"/>
                <a:cs typeface="Calibri"/>
              </a:rPr>
              <a:t>La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caída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rayos</a:t>
            </a:r>
            <a:endParaRPr sz="2800">
              <a:latin typeface="Calibri"/>
              <a:cs typeface="Calibri"/>
            </a:endParaRPr>
          </a:p>
          <a:p>
            <a:pPr marL="1550670" lvl="3" indent="-189230">
              <a:lnSpc>
                <a:spcPct val="100000"/>
              </a:lnSpc>
              <a:spcBef>
                <a:spcPts val="65"/>
              </a:spcBef>
              <a:buChar char="-"/>
              <a:tabLst>
                <a:tab pos="1550670" algn="l"/>
              </a:tabLst>
            </a:pPr>
            <a:r>
              <a:rPr sz="2800" spc="-10" dirty="0">
                <a:latin typeface="Calibri"/>
                <a:cs typeface="Calibri"/>
              </a:rPr>
              <a:t>Fallas</a:t>
            </a:r>
            <a:endParaRPr sz="2800">
              <a:latin typeface="Calibri"/>
              <a:cs typeface="Calibri"/>
            </a:endParaRPr>
          </a:p>
          <a:p>
            <a:pPr marL="1550670" lvl="3" indent="-189230">
              <a:lnSpc>
                <a:spcPct val="100000"/>
              </a:lnSpc>
              <a:spcBef>
                <a:spcPts val="45"/>
              </a:spcBef>
              <a:buChar char="-"/>
              <a:tabLst>
                <a:tab pos="1550670" algn="l"/>
              </a:tabLst>
            </a:pP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maniobras</a:t>
            </a:r>
            <a:endParaRPr sz="2800">
              <a:latin typeface="Calibri"/>
              <a:cs typeface="Calibri"/>
            </a:endParaRPr>
          </a:p>
          <a:p>
            <a:pPr marL="269240" indent="-257175">
              <a:lnSpc>
                <a:spcPct val="100000"/>
              </a:lnSpc>
              <a:spcBef>
                <a:spcPts val="60"/>
              </a:spcBef>
              <a:buChar char="•"/>
              <a:tabLst>
                <a:tab pos="269875" algn="l"/>
              </a:tabLst>
            </a:pPr>
            <a:r>
              <a:rPr sz="2800" dirty="0">
                <a:latin typeface="Calibri"/>
                <a:cs typeface="Calibri"/>
              </a:rPr>
              <a:t>Corta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vida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466" y="776185"/>
            <a:ext cx="8343822" cy="21417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6248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Características</a:t>
            </a:r>
            <a:r>
              <a:rPr spc="-5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un</a:t>
            </a:r>
            <a:r>
              <a:rPr spc="-55" dirty="0"/>
              <a:t> </a:t>
            </a:r>
            <a:r>
              <a:rPr dirty="0"/>
              <a:t>registro</a:t>
            </a:r>
            <a:r>
              <a:rPr spc="-55" dirty="0"/>
              <a:t> </a:t>
            </a:r>
            <a:r>
              <a:rPr spc="-10" dirty="0"/>
              <a:t>oscilográfico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869" y="1853734"/>
            <a:ext cx="8823310" cy="36731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1122934"/>
            <a:ext cx="28079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Evento</a:t>
            </a:r>
            <a:r>
              <a:rPr spc="-5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spc="-10" dirty="0"/>
              <a:t>Recierre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991613"/>
            <a:ext cx="9279255" cy="88646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30"/>
              </a:spcBef>
              <a:tabLst>
                <a:tab pos="1633855" algn="l"/>
                <a:tab pos="2867660" algn="l"/>
                <a:tab pos="3524885" algn="l"/>
                <a:tab pos="4533265" algn="l"/>
                <a:tab pos="4987290" algn="l"/>
                <a:tab pos="5982970" algn="l"/>
                <a:tab pos="8752205" algn="l"/>
              </a:tabLst>
            </a:pPr>
            <a:r>
              <a:rPr sz="2800" spc="-10" dirty="0">
                <a:latin typeface="Calibri"/>
                <a:cs typeface="Calibri"/>
              </a:rPr>
              <a:t>Registros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Largos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DFRs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relés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microprocesados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son </a:t>
            </a:r>
            <a:r>
              <a:rPr sz="2800" dirty="0">
                <a:latin typeface="Calibri"/>
                <a:cs typeface="Calibri"/>
              </a:rPr>
              <a:t>ventajosos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capturar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comprobar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recierre.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911" y="3077445"/>
            <a:ext cx="8998934" cy="33493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70846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Registros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dirty="0"/>
              <a:t>DFRs</a:t>
            </a:r>
            <a:r>
              <a:rPr spc="-60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dirty="0"/>
              <a:t>Transitorios</a:t>
            </a:r>
            <a:r>
              <a:rPr spc="-65" dirty="0"/>
              <a:t> </a:t>
            </a:r>
            <a:r>
              <a:rPr dirty="0"/>
              <a:t>y</a:t>
            </a:r>
            <a:r>
              <a:rPr spc="-70" dirty="0"/>
              <a:t> </a:t>
            </a:r>
            <a:r>
              <a:rPr spc="-10" dirty="0"/>
              <a:t>Oscilaciones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664" y="1283910"/>
            <a:ext cx="8848597" cy="548915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0525" cy="3925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Ventanas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tiempo</a:t>
            </a:r>
            <a:endParaRPr sz="2800">
              <a:latin typeface="Calibri"/>
              <a:cs typeface="Calibri"/>
            </a:endParaRPr>
          </a:p>
          <a:p>
            <a:pPr marL="293370" marR="6350" indent="-293370" algn="just">
              <a:lnSpc>
                <a:spcPct val="101800"/>
              </a:lnSpc>
              <a:buChar char="•"/>
              <a:tabLst>
                <a:tab pos="293370" algn="l"/>
              </a:tabLst>
            </a:pPr>
            <a:r>
              <a:rPr sz="2800" dirty="0">
                <a:latin typeface="Calibri"/>
                <a:cs typeface="Calibri"/>
              </a:rPr>
              <a:t>Trabajar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información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oscilográfica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suele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requerir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analizar </a:t>
            </a:r>
            <a:r>
              <a:rPr sz="2800" dirty="0">
                <a:latin typeface="Calibri"/>
                <a:cs typeface="Calibri"/>
              </a:rPr>
              <a:t>ventanas</a:t>
            </a:r>
            <a:r>
              <a:rPr sz="2800" spc="43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4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4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podrían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estar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ciclos, </a:t>
            </a:r>
            <a:r>
              <a:rPr sz="2800" dirty="0">
                <a:latin typeface="Calibri"/>
                <a:cs typeface="Calibri"/>
              </a:rPr>
              <a:t>microsegundos,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milisegundos,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segundos,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minutos,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veces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horas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dias</a:t>
            </a:r>
            <a:endParaRPr sz="2800">
              <a:latin typeface="Calibri"/>
              <a:cs typeface="Calibri"/>
            </a:endParaRPr>
          </a:p>
          <a:p>
            <a:pPr marL="279400" marR="7620" indent="-279400" algn="just">
              <a:lnSpc>
                <a:spcPct val="101400"/>
              </a:lnSpc>
              <a:spcBef>
                <a:spcPts val="10"/>
              </a:spcBef>
              <a:buChar char="•"/>
              <a:tabLst>
                <a:tab pos="279400" algn="l"/>
              </a:tabLst>
            </a:pPr>
            <a:r>
              <a:rPr sz="2800" dirty="0">
                <a:latin typeface="Calibri"/>
                <a:cs typeface="Calibri"/>
              </a:rPr>
              <a:t>Cada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ventana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utiliza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diferentemente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durante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 </a:t>
            </a:r>
            <a:r>
              <a:rPr sz="2800" dirty="0">
                <a:latin typeface="Calibri"/>
                <a:cs typeface="Calibri"/>
              </a:rPr>
              <a:t>análisis,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usualmente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función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aplicación</a:t>
            </a:r>
            <a:endParaRPr sz="2800">
              <a:latin typeface="Calibri"/>
              <a:cs typeface="Calibri"/>
            </a:endParaRPr>
          </a:p>
          <a:p>
            <a:pPr marL="372110" marR="5080" indent="-360045" algn="just">
              <a:lnSpc>
                <a:spcPct val="101800"/>
              </a:lnSpc>
              <a:spcBef>
                <a:spcPts val="5"/>
              </a:spcBef>
              <a:buChar char="•"/>
              <a:tabLst>
                <a:tab pos="378460" algn="l"/>
              </a:tabLst>
            </a:pPr>
            <a:r>
              <a:rPr sz="2800" dirty="0">
                <a:latin typeface="Calibri"/>
                <a:cs typeface="Calibri"/>
              </a:rPr>
              <a:t>Durante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fallas,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ciclos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eléctricos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son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ventanas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mayormente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utilizadas.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4274" y="4796959"/>
            <a:ext cx="5814500" cy="192468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860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Ventana</a:t>
            </a:r>
            <a:r>
              <a:rPr spc="-70" dirty="0"/>
              <a:t> </a:t>
            </a:r>
            <a:r>
              <a:rPr dirty="0"/>
              <a:t>de</a:t>
            </a:r>
            <a:r>
              <a:rPr spc="-80" dirty="0"/>
              <a:t> </a:t>
            </a:r>
            <a:r>
              <a:rPr spc="-10" dirty="0"/>
              <a:t>tiempo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4943" y="1239219"/>
            <a:ext cx="7363366" cy="54859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7985" cy="3925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Valores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RMS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fundamental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vs.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valores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reales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RMS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Calibri"/>
              <a:cs typeface="Calibri"/>
            </a:endParaRPr>
          </a:p>
          <a:p>
            <a:pPr marL="462915" marR="5080" indent="-462915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formas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onda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veces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involucra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analizar </a:t>
            </a:r>
            <a:r>
              <a:rPr sz="2800" dirty="0">
                <a:latin typeface="Calibri"/>
                <a:cs typeface="Calibri"/>
              </a:rPr>
              <a:t>corrientes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4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tensiones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basadas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4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48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valores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RMS </a:t>
            </a:r>
            <a:r>
              <a:rPr sz="2800" dirty="0">
                <a:latin typeface="Calibri"/>
                <a:cs typeface="Calibri"/>
              </a:rPr>
              <a:t>verdaderos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fundamental.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750">
              <a:latin typeface="Calibri"/>
              <a:cs typeface="Calibri"/>
            </a:endParaRPr>
          </a:p>
          <a:p>
            <a:pPr marL="462915" marR="6985" indent="-462915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Comprender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conceptos,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diferencias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aplicaciones.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estas</a:t>
            </a:r>
            <a:r>
              <a:rPr sz="2800" spc="4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dos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magnitudes</a:t>
            </a:r>
            <a:r>
              <a:rPr sz="2800" spc="4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RMS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ayudar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explicar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el </a:t>
            </a:r>
            <a:r>
              <a:rPr sz="2800" spc="-10" dirty="0">
                <a:latin typeface="Calibri"/>
                <a:cs typeface="Calibri"/>
              </a:rPr>
              <a:t>comportamiento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protección.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1160" cy="5229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RMS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verdadero</a:t>
            </a:r>
            <a:endParaRPr sz="2800">
              <a:latin typeface="Calibri"/>
              <a:cs typeface="Calibri"/>
            </a:endParaRPr>
          </a:p>
          <a:p>
            <a:pPr marL="341630" marR="5080" indent="-341630" algn="just">
              <a:lnSpc>
                <a:spcPct val="101800"/>
              </a:lnSpc>
              <a:buChar char="•"/>
              <a:tabLst>
                <a:tab pos="341630" algn="l"/>
              </a:tabLst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verdadero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RMS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definir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simplemente</a:t>
            </a:r>
            <a:r>
              <a:rPr sz="2800" spc="48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5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los </a:t>
            </a:r>
            <a:r>
              <a:rPr sz="2800" dirty="0">
                <a:latin typeface="Calibri"/>
                <a:cs typeface="Calibri"/>
              </a:rPr>
              <a:t>valores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medición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RMS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formas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onda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contienen </a:t>
            </a:r>
            <a:r>
              <a:rPr sz="2800" dirty="0">
                <a:latin typeface="Calibri"/>
                <a:cs typeface="Calibri"/>
              </a:rPr>
              <a:t>todos</a:t>
            </a:r>
            <a:r>
              <a:rPr sz="2800" spc="4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componentes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armónica</a:t>
            </a:r>
            <a:r>
              <a:rPr sz="2800" spc="48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sumadas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48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</a:t>
            </a:r>
            <a:r>
              <a:rPr sz="2800" spc="4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spc="-20" dirty="0">
                <a:latin typeface="Calibri"/>
                <a:cs typeface="Calibri"/>
              </a:rPr>
              <a:t>onda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Calibri"/>
              <a:buChar char="•"/>
            </a:pPr>
            <a:endParaRPr sz="2750">
              <a:latin typeface="Calibri"/>
              <a:cs typeface="Calibri"/>
            </a:endParaRPr>
          </a:p>
          <a:p>
            <a:pPr marL="283845" marR="5080" indent="-271780" algn="just">
              <a:lnSpc>
                <a:spcPct val="101800"/>
              </a:lnSpc>
              <a:buFont typeface="Calibri"/>
              <a:buChar char="•"/>
              <a:tabLst>
                <a:tab pos="315595" algn="l"/>
              </a:tabLst>
            </a:pPr>
            <a:r>
              <a:rPr dirty="0"/>
              <a:t>	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número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armónicos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disponibles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depende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frecuencia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muestreo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DFR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•"/>
            </a:pPr>
            <a:endParaRPr sz="2800">
              <a:latin typeface="Calibri"/>
              <a:cs typeface="Calibri"/>
            </a:endParaRPr>
          </a:p>
          <a:p>
            <a:pPr marL="283845" marR="7620" indent="-271780" algn="just">
              <a:lnSpc>
                <a:spcPct val="101800"/>
              </a:lnSpc>
              <a:buChar char="•"/>
              <a:tabLst>
                <a:tab pos="276225" algn="l"/>
              </a:tabLst>
            </a:pPr>
            <a:r>
              <a:rPr sz="2800" dirty="0">
                <a:latin typeface="Calibri"/>
                <a:cs typeface="Calibri"/>
              </a:rPr>
              <a:t>Si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cada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valor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RMS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armónico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individual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está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disponible,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total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5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verdadero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valor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RMS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total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5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obtener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usando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la </a:t>
            </a:r>
            <a:r>
              <a:rPr sz="2800" dirty="0">
                <a:latin typeface="Calibri"/>
                <a:cs typeface="Calibri"/>
              </a:rPr>
              <a:t>siguiente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ecuación: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2405" y="6062382"/>
            <a:ext cx="7248878" cy="46632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927989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35"/>
              </a:spcBef>
              <a:tabLst>
                <a:tab pos="1049655" algn="l"/>
                <a:tab pos="1978660" algn="l"/>
                <a:tab pos="3754120" algn="l"/>
                <a:tab pos="4371975" algn="l"/>
                <a:tab pos="4883785" algn="l"/>
                <a:tab pos="6026150" algn="l"/>
                <a:tab pos="6643370" algn="l"/>
                <a:tab pos="7640320" algn="l"/>
              </a:tabLst>
            </a:pPr>
            <a:r>
              <a:rPr spc="-10" dirty="0"/>
              <a:t>Valor</a:t>
            </a:r>
            <a:r>
              <a:rPr dirty="0"/>
              <a:t>	</a:t>
            </a:r>
            <a:r>
              <a:rPr spc="-25" dirty="0"/>
              <a:t>RMS</a:t>
            </a:r>
            <a:r>
              <a:rPr dirty="0"/>
              <a:t>	</a:t>
            </a:r>
            <a:r>
              <a:rPr spc="-10" dirty="0"/>
              <a:t>verdadero</a:t>
            </a:r>
            <a:r>
              <a:rPr dirty="0"/>
              <a:t>	</a:t>
            </a:r>
            <a:r>
              <a:rPr spc="-25" dirty="0"/>
              <a:t>de</a:t>
            </a:r>
            <a:r>
              <a:rPr dirty="0"/>
              <a:t>	</a:t>
            </a:r>
            <a:r>
              <a:rPr spc="-25" dirty="0"/>
              <a:t>la</a:t>
            </a:r>
            <a:r>
              <a:rPr dirty="0"/>
              <a:t>	</a:t>
            </a:r>
            <a:r>
              <a:rPr spc="-10" dirty="0"/>
              <a:t>forma</a:t>
            </a:r>
            <a:r>
              <a:rPr dirty="0"/>
              <a:t>	</a:t>
            </a:r>
            <a:r>
              <a:rPr spc="-25" dirty="0"/>
              <a:t>de</a:t>
            </a:r>
            <a:r>
              <a:rPr dirty="0"/>
              <a:t>	</a:t>
            </a:r>
            <a:r>
              <a:rPr spc="-20" dirty="0"/>
              <a:t>onda</a:t>
            </a:r>
            <a:r>
              <a:rPr dirty="0"/>
              <a:t>	</a:t>
            </a:r>
            <a:r>
              <a:rPr spc="-10" dirty="0"/>
              <a:t>incluyendo</a:t>
            </a:r>
            <a:r>
              <a:rPr u="none" spc="-10" dirty="0"/>
              <a:t> </a:t>
            </a:r>
            <a:r>
              <a:rPr dirty="0"/>
              <a:t>contenido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armónicas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447" y="3118059"/>
            <a:ext cx="9051199" cy="186920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1160" cy="609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RMS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fundamental</a:t>
            </a:r>
            <a:endParaRPr sz="2800">
              <a:latin typeface="Calibri"/>
              <a:cs typeface="Calibri"/>
            </a:endParaRPr>
          </a:p>
          <a:p>
            <a:pPr marL="462280" marR="8255" indent="-450215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La</a:t>
            </a:r>
            <a:r>
              <a:rPr sz="2800" spc="4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45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alimentación</a:t>
            </a:r>
            <a:r>
              <a:rPr sz="2800" spc="4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60Hz,</a:t>
            </a:r>
            <a:r>
              <a:rPr sz="2800" spc="4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ya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</a:t>
            </a:r>
            <a:r>
              <a:rPr sz="2800" spc="2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cual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tensión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corriente </a:t>
            </a:r>
            <a:r>
              <a:rPr sz="2800" dirty="0">
                <a:latin typeface="Calibri"/>
                <a:cs typeface="Calibri"/>
              </a:rPr>
              <a:t>son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generadas</a:t>
            </a:r>
            <a:endParaRPr sz="2800">
              <a:latin typeface="Calibri"/>
              <a:cs typeface="Calibri"/>
            </a:endParaRPr>
          </a:p>
          <a:p>
            <a:pPr marL="462280" marR="5080" indent="-450215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Debido</a:t>
            </a:r>
            <a:r>
              <a:rPr sz="2800" spc="6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6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6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existencia</a:t>
            </a:r>
            <a:r>
              <a:rPr sz="2800" spc="6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cargas</a:t>
            </a:r>
            <a:r>
              <a:rPr sz="2800" spc="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</a:t>
            </a:r>
            <a:r>
              <a:rPr sz="2800" spc="6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lineales,</a:t>
            </a:r>
            <a:r>
              <a:rPr sz="2800" spc="6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6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inyectan </a:t>
            </a:r>
            <a:r>
              <a:rPr sz="2800" dirty="0">
                <a:latin typeface="Calibri"/>
                <a:cs typeface="Calibri"/>
              </a:rPr>
              <a:t>armónicos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  <a:p>
            <a:pPr marL="462280" marR="8255" indent="-450215">
              <a:lnSpc>
                <a:spcPts val="3420"/>
              </a:lnSpc>
              <a:spcBef>
                <a:spcPts val="114"/>
              </a:spcBef>
              <a:buFont typeface="Wingdings"/>
              <a:buChar char=""/>
              <a:tabLst>
                <a:tab pos="462280" algn="l"/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Las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señales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tensión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medidas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protección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equipo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incluyen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contenido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armónico.</a:t>
            </a:r>
            <a:endParaRPr sz="2800">
              <a:latin typeface="Calibri"/>
              <a:cs typeface="Calibri"/>
            </a:endParaRPr>
          </a:p>
          <a:p>
            <a:pPr marL="462280" marR="13335" indent="-462280">
              <a:lnSpc>
                <a:spcPts val="3420"/>
              </a:lnSpc>
              <a:buFont typeface="Wingdings"/>
              <a:buChar char=""/>
              <a:tabLst>
                <a:tab pos="462280" algn="l"/>
                <a:tab pos="462915" algn="l"/>
                <a:tab pos="1214755" algn="l"/>
                <a:tab pos="1656714" algn="l"/>
                <a:tab pos="2724785" algn="l"/>
                <a:tab pos="4423410" algn="l"/>
                <a:tab pos="4975860" algn="l"/>
                <a:tab pos="7715250" algn="l"/>
                <a:tab pos="8220075" algn="l"/>
              </a:tabLst>
            </a:pPr>
            <a:r>
              <a:rPr sz="2800" spc="-25" dirty="0">
                <a:latin typeface="Calibri"/>
                <a:cs typeface="Calibri"/>
              </a:rPr>
              <a:t>Con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nueva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tecnología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microprocesador,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posible </a:t>
            </a:r>
            <a:r>
              <a:rPr sz="2800" dirty="0">
                <a:latin typeface="Calibri"/>
                <a:cs typeface="Calibri"/>
              </a:rPr>
              <a:t>extraer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onda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fundamental</a:t>
            </a:r>
            <a:endParaRPr sz="2800">
              <a:latin typeface="Calibri"/>
              <a:cs typeface="Calibri"/>
            </a:endParaRPr>
          </a:p>
          <a:p>
            <a:pPr marL="462280" marR="15875" indent="-450215">
              <a:lnSpc>
                <a:spcPts val="3420"/>
              </a:lnSpc>
              <a:buFont typeface="Wingdings"/>
              <a:buChar char=""/>
              <a:tabLst>
                <a:tab pos="462280" algn="l"/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La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onda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RMS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fundamental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basa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únicamente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fundamental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60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Hz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50Hz.</a:t>
            </a:r>
            <a:endParaRPr sz="2800">
              <a:latin typeface="Calibri"/>
              <a:cs typeface="Calibri"/>
            </a:endParaRPr>
          </a:p>
          <a:p>
            <a:pPr marL="462280" indent="-450215">
              <a:lnSpc>
                <a:spcPts val="3285"/>
              </a:lnSpc>
              <a:buFont typeface="Wingdings"/>
              <a:buChar char=""/>
              <a:tabLst>
                <a:tab pos="462280" algn="l"/>
                <a:tab pos="462915" algn="l"/>
                <a:tab pos="1108710" algn="l"/>
                <a:tab pos="1979930" algn="l"/>
                <a:tab pos="4627880" algn="l"/>
                <a:tab pos="5831840" algn="l"/>
                <a:tab pos="6530340" algn="l"/>
                <a:tab pos="6953250" algn="l"/>
                <a:tab pos="7997825" algn="l"/>
                <a:tab pos="8531860" algn="l"/>
              </a:tabLst>
            </a:pPr>
            <a:r>
              <a:rPr sz="2800" spc="-25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relés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microprocesados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operan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con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forma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onda</a:t>
            </a:r>
            <a:endParaRPr sz="2800">
              <a:latin typeface="Calibri"/>
              <a:cs typeface="Calibri"/>
            </a:endParaRPr>
          </a:p>
          <a:p>
            <a:pPr marL="462280">
              <a:lnSpc>
                <a:spcPct val="100000"/>
              </a:lnSpc>
              <a:spcBef>
                <a:spcPts val="60"/>
              </a:spcBef>
            </a:pPr>
            <a:r>
              <a:rPr sz="2800" dirty="0">
                <a:latin typeface="Calibri"/>
                <a:cs typeface="Calibri"/>
              </a:rPr>
              <a:t>RMS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fundamental.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4199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Valores</a:t>
            </a:r>
            <a:r>
              <a:rPr spc="-70" dirty="0"/>
              <a:t> </a:t>
            </a:r>
            <a:r>
              <a:rPr dirty="0"/>
              <a:t>RMS</a:t>
            </a:r>
            <a:r>
              <a:rPr spc="-80" dirty="0"/>
              <a:t> </a:t>
            </a:r>
            <a:r>
              <a:rPr spc="-10" dirty="0"/>
              <a:t>fundamentales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968" y="2211955"/>
            <a:ext cx="8363802" cy="28109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0525" cy="566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muestreo</a:t>
            </a:r>
            <a:endParaRPr sz="2800">
              <a:latin typeface="Calibri"/>
              <a:cs typeface="Calibri"/>
            </a:endParaRPr>
          </a:p>
          <a:p>
            <a:pPr marL="372110" marR="7620" indent="-360045" algn="just">
              <a:lnSpc>
                <a:spcPct val="101800"/>
              </a:lnSpc>
              <a:buFont typeface="Calibri"/>
              <a:buChar char="•"/>
              <a:tabLst>
                <a:tab pos="405765" algn="l"/>
              </a:tabLst>
            </a:pPr>
            <a:r>
              <a:rPr dirty="0"/>
              <a:t>	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microprocesador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DFR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miden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señales </a:t>
            </a:r>
            <a:r>
              <a:rPr sz="2800" dirty="0">
                <a:latin typeface="Calibri"/>
                <a:cs typeface="Calibri"/>
              </a:rPr>
              <a:t>continuas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tensión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potencia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convierten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luego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señales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tiempo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discretas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través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proceso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llamado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muestreo.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Calibri"/>
              <a:buChar char="•"/>
            </a:pPr>
            <a:endParaRPr sz="2750">
              <a:latin typeface="Calibri"/>
              <a:cs typeface="Calibri"/>
            </a:endParaRPr>
          </a:p>
          <a:p>
            <a:pPr marL="315595" marR="6985" indent="-315595" algn="just">
              <a:lnSpc>
                <a:spcPct val="101800"/>
              </a:lnSpc>
              <a:buChar char="•"/>
              <a:tabLst>
                <a:tab pos="315595" algn="l"/>
              </a:tabLst>
            </a:pPr>
            <a:r>
              <a:rPr sz="2800" dirty="0">
                <a:latin typeface="Calibri"/>
                <a:cs typeface="Calibri"/>
              </a:rPr>
              <a:t>La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fecuencia</a:t>
            </a:r>
            <a:r>
              <a:rPr sz="2800" spc="2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muestreo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datos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capturados</a:t>
            </a:r>
            <a:r>
              <a:rPr sz="2800" spc="2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afecta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la </a:t>
            </a:r>
            <a:r>
              <a:rPr sz="2800" dirty="0">
                <a:latin typeface="Calibri"/>
                <a:cs typeface="Calibri"/>
              </a:rPr>
              <a:t>precisión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onda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replica</a:t>
            </a:r>
            <a:r>
              <a:rPr sz="2800" spc="3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3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armónica </a:t>
            </a:r>
            <a:r>
              <a:rPr sz="2800" dirty="0">
                <a:latin typeface="Calibri"/>
                <a:cs typeface="Calibri"/>
              </a:rPr>
              <a:t>más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alta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obtener.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ibri"/>
              <a:buChar char="•"/>
            </a:pPr>
            <a:endParaRPr sz="2800">
              <a:latin typeface="Calibri"/>
              <a:cs typeface="Calibri"/>
            </a:endParaRPr>
          </a:p>
          <a:p>
            <a:pPr marL="283845" marR="5080" indent="-271780" algn="just">
              <a:lnSpc>
                <a:spcPct val="101699"/>
              </a:lnSpc>
              <a:buChar char="•"/>
              <a:tabLst>
                <a:tab pos="305435" algn="l"/>
              </a:tabLst>
            </a:pPr>
            <a:r>
              <a:rPr sz="2800" dirty="0">
                <a:latin typeface="Calibri"/>
                <a:cs typeface="Calibri"/>
              </a:rPr>
              <a:t>La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siguiente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tabla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muestra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fecuencia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muestreo,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rangos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3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muestreo,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3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armónico</a:t>
            </a:r>
            <a:r>
              <a:rPr sz="2800" spc="3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más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alto</a:t>
            </a:r>
            <a:r>
              <a:rPr sz="2800" spc="3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 </a:t>
            </a:r>
            <a:r>
              <a:rPr sz="2800" dirty="0">
                <a:latin typeface="Calibri"/>
                <a:cs typeface="Calibri"/>
              </a:rPr>
              <a:t>DFR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típico.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582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Fecuencias</a:t>
            </a:r>
            <a:r>
              <a:rPr spc="-75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muestreo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3104" y="2107904"/>
            <a:ext cx="8346193" cy="420178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122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Tipos</a:t>
            </a:r>
            <a:r>
              <a:rPr spc="-55" dirty="0"/>
              <a:t> </a:t>
            </a:r>
            <a:r>
              <a:rPr dirty="0"/>
              <a:t>de</a:t>
            </a:r>
            <a:r>
              <a:rPr spc="-60" dirty="0"/>
              <a:t> </a:t>
            </a:r>
            <a:r>
              <a:rPr spc="-10" dirty="0"/>
              <a:t>fallas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6317" y="1607995"/>
            <a:ext cx="8220558" cy="332417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122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Tipos</a:t>
            </a:r>
            <a:r>
              <a:rPr spc="-55" dirty="0"/>
              <a:t> </a:t>
            </a:r>
            <a:r>
              <a:rPr dirty="0"/>
              <a:t>de</a:t>
            </a:r>
            <a:r>
              <a:rPr spc="-60" dirty="0"/>
              <a:t> </a:t>
            </a:r>
            <a:r>
              <a:rPr spc="-10" dirty="0"/>
              <a:t>fallas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357" y="2093191"/>
            <a:ext cx="9153074" cy="335329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122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Tipos</a:t>
            </a:r>
            <a:r>
              <a:rPr spc="-55" dirty="0"/>
              <a:t> </a:t>
            </a:r>
            <a:r>
              <a:rPr dirty="0"/>
              <a:t>de</a:t>
            </a:r>
            <a:r>
              <a:rPr spc="-60" dirty="0"/>
              <a:t> </a:t>
            </a:r>
            <a:r>
              <a:rPr spc="-10" dirty="0"/>
              <a:t>fallas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366" y="2091913"/>
            <a:ext cx="8983320" cy="384068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768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Monofásica</a:t>
            </a:r>
            <a:r>
              <a:rPr spc="-7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dirty="0"/>
              <a:t>tierra</a:t>
            </a:r>
            <a:r>
              <a:rPr spc="-75" dirty="0"/>
              <a:t> </a:t>
            </a:r>
            <a:r>
              <a:rPr spc="-20" dirty="0"/>
              <a:t>(Φ-</a:t>
            </a:r>
            <a:r>
              <a:rPr spc="-25" dirty="0"/>
              <a:t>g)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103" y="1214832"/>
            <a:ext cx="8572728" cy="549767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768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Monofásica</a:t>
            </a:r>
            <a:r>
              <a:rPr spc="-7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dirty="0"/>
              <a:t>tierra</a:t>
            </a:r>
            <a:r>
              <a:rPr spc="-75" dirty="0"/>
              <a:t> </a:t>
            </a:r>
            <a:r>
              <a:rPr spc="-20" dirty="0"/>
              <a:t>(Φ-</a:t>
            </a:r>
            <a:r>
              <a:rPr spc="-25" dirty="0"/>
              <a:t>g)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78562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240" indent="-257175">
              <a:lnSpc>
                <a:spcPct val="100000"/>
              </a:lnSpc>
              <a:spcBef>
                <a:spcPts val="95"/>
              </a:spcBef>
              <a:buChar char="•"/>
              <a:tabLst>
                <a:tab pos="269875" algn="l"/>
              </a:tabLst>
            </a:pPr>
            <a:r>
              <a:rPr sz="2800" spc="-10" dirty="0">
                <a:latin typeface="Calibri"/>
                <a:cs typeface="Calibri"/>
              </a:rPr>
              <a:t>Componentes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simétricas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1919" y="1766153"/>
            <a:ext cx="6264333" cy="491753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7833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Monofásico</a:t>
            </a:r>
            <a:r>
              <a:rPr spc="-4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tierra</a:t>
            </a:r>
            <a:r>
              <a:rPr spc="-40" dirty="0"/>
              <a:t> </a:t>
            </a:r>
            <a:r>
              <a:rPr spc="-20" dirty="0"/>
              <a:t>(Φ-</a:t>
            </a:r>
            <a:r>
              <a:rPr spc="-25" dirty="0"/>
              <a:t>g)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9300" y="1122934"/>
            <a:ext cx="923544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19734" marR="5080" indent="-407670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20370" algn="l"/>
              </a:tabLst>
            </a:pPr>
            <a:r>
              <a:rPr sz="2800" dirty="0">
                <a:latin typeface="Calibri"/>
                <a:cs typeface="Calibri"/>
              </a:rPr>
              <a:t>Plano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impedancia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R-</a:t>
            </a:r>
            <a:r>
              <a:rPr sz="2800" dirty="0">
                <a:latin typeface="Calibri"/>
                <a:cs typeface="Calibri"/>
              </a:rPr>
              <a:t>X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muestra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trayectoria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una </a:t>
            </a: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tierra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zona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operación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relé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5907" y="2080570"/>
            <a:ext cx="6403605" cy="461994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858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Falla</a:t>
            </a:r>
            <a:r>
              <a:rPr spc="-35" dirty="0"/>
              <a:t> </a:t>
            </a:r>
            <a:r>
              <a:rPr spc="-20" dirty="0"/>
              <a:t>fase-</a:t>
            </a:r>
            <a:r>
              <a:rPr dirty="0"/>
              <a:t>fase</a:t>
            </a:r>
            <a:r>
              <a:rPr spc="-35" dirty="0"/>
              <a:t> </a:t>
            </a:r>
            <a:r>
              <a:rPr spc="-10" dirty="0"/>
              <a:t>(F-</a:t>
            </a:r>
            <a:r>
              <a:rPr spc="-25" dirty="0"/>
              <a:t>F)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122934"/>
            <a:ext cx="800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3260" indent="-67119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683260" algn="l"/>
                <a:tab pos="683895" algn="l"/>
              </a:tabLst>
            </a:pPr>
            <a:r>
              <a:rPr sz="2800" dirty="0">
                <a:latin typeface="Calibri"/>
                <a:cs typeface="Calibri"/>
              </a:rPr>
              <a:t>Vista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gráfica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fase-</a:t>
            </a:r>
            <a:r>
              <a:rPr sz="2800" dirty="0">
                <a:latin typeface="Calibri"/>
                <a:cs typeface="Calibri"/>
              </a:rPr>
              <a:t>fase,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A-</a:t>
            </a:r>
            <a:r>
              <a:rPr sz="2800" spc="-50" dirty="0">
                <a:latin typeface="Calibri"/>
                <a:cs typeface="Calibri"/>
              </a:rPr>
              <a:t>C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3572" y="1721434"/>
            <a:ext cx="7675521" cy="499353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858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Falla</a:t>
            </a:r>
            <a:r>
              <a:rPr spc="-35" dirty="0"/>
              <a:t> </a:t>
            </a:r>
            <a:r>
              <a:rPr spc="-20" dirty="0"/>
              <a:t>fase-</a:t>
            </a:r>
            <a:r>
              <a:rPr dirty="0"/>
              <a:t>fase</a:t>
            </a:r>
            <a:r>
              <a:rPr spc="-35" dirty="0"/>
              <a:t> </a:t>
            </a:r>
            <a:r>
              <a:rPr spc="-10" dirty="0"/>
              <a:t>(F-</a:t>
            </a:r>
            <a:r>
              <a:rPr spc="-25" dirty="0"/>
              <a:t>F)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122934"/>
            <a:ext cx="78460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3260" indent="-67119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683260" algn="l"/>
                <a:tab pos="683895" algn="l"/>
              </a:tabLst>
            </a:pPr>
            <a:r>
              <a:rPr sz="2800" spc="-10" dirty="0">
                <a:latin typeface="Calibri"/>
                <a:cs typeface="Calibri"/>
              </a:rPr>
              <a:t>Componentes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simétricas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fase-fase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685" y="1712110"/>
            <a:ext cx="8145837" cy="48926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6715" cy="17551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trifásica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(3Φ)</a:t>
            </a:r>
            <a:endParaRPr sz="2800">
              <a:latin typeface="Calibri"/>
              <a:cs typeface="Calibri"/>
            </a:endParaRPr>
          </a:p>
          <a:p>
            <a:pPr marL="732155" marR="5080" indent="-491490" algn="just">
              <a:lnSpc>
                <a:spcPct val="101800"/>
              </a:lnSpc>
              <a:buFont typeface="Wingdings"/>
              <a:buChar char=""/>
              <a:tabLst>
                <a:tab pos="732790" algn="l"/>
              </a:tabLst>
            </a:pPr>
            <a:r>
              <a:rPr sz="2800" dirty="0">
                <a:latin typeface="Calibri"/>
                <a:cs typeface="Calibri"/>
              </a:rPr>
              <a:t>Medición</a:t>
            </a:r>
            <a:r>
              <a:rPr sz="2800" spc="13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13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desplazamiento</a:t>
            </a:r>
            <a:r>
              <a:rPr sz="2800" spc="13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3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fase</a:t>
            </a:r>
            <a:r>
              <a:rPr sz="2800" spc="13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entre</a:t>
            </a:r>
            <a:r>
              <a:rPr sz="2800" spc="15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corrientes </a:t>
            </a:r>
            <a:r>
              <a:rPr sz="2800" dirty="0">
                <a:latin typeface="Calibri"/>
                <a:cs typeface="Calibri"/>
              </a:rPr>
              <a:t>primaria</a:t>
            </a:r>
            <a:r>
              <a:rPr sz="2800" spc="6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6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secundaria</a:t>
            </a:r>
            <a:r>
              <a:rPr sz="2800" spc="6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6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6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lado</a:t>
            </a:r>
            <a:r>
              <a:rPr sz="2800" spc="6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6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alta</a:t>
            </a:r>
            <a:r>
              <a:rPr sz="2800" spc="6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6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baja</a:t>
            </a:r>
            <a:r>
              <a:rPr sz="2800" spc="6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6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 </a:t>
            </a:r>
            <a:r>
              <a:rPr sz="2800" spc="-10" dirty="0">
                <a:latin typeface="Calibri"/>
                <a:cs typeface="Calibri"/>
              </a:rPr>
              <a:t>transformador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449" y="2591486"/>
            <a:ext cx="9147372" cy="398102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2741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Falla</a:t>
            </a:r>
            <a:r>
              <a:rPr spc="-80" dirty="0"/>
              <a:t> </a:t>
            </a:r>
            <a:r>
              <a:rPr dirty="0"/>
              <a:t>trifásica</a:t>
            </a:r>
            <a:r>
              <a:rPr spc="-70" dirty="0"/>
              <a:t> </a:t>
            </a:r>
            <a:r>
              <a:rPr spc="-20" dirty="0"/>
              <a:t>(3Φ)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54648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875" indent="-257810">
              <a:lnSpc>
                <a:spcPct val="100000"/>
              </a:lnSpc>
              <a:spcBef>
                <a:spcPts val="95"/>
              </a:spcBef>
              <a:buChar char="•"/>
              <a:tabLst>
                <a:tab pos="270510" algn="l"/>
              </a:tabLst>
            </a:pPr>
            <a:r>
              <a:rPr sz="2800" spc="-10" dirty="0">
                <a:latin typeface="Calibri"/>
                <a:cs typeface="Calibri"/>
              </a:rPr>
              <a:t>Característica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diferencial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7273" y="1638155"/>
            <a:ext cx="7069292" cy="513119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65608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Sobreexcitación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un</a:t>
            </a:r>
            <a:r>
              <a:rPr spc="-35" dirty="0"/>
              <a:t> </a:t>
            </a:r>
            <a:r>
              <a:rPr spc="-10" dirty="0"/>
              <a:t>transformador</a:t>
            </a:r>
            <a:r>
              <a:rPr spc="-35" dirty="0"/>
              <a:t> </a:t>
            </a:r>
            <a:r>
              <a:rPr spc="-10" dirty="0"/>
              <a:t>(V/Hz)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122934"/>
            <a:ext cx="904875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503555" marR="5080" indent="-491490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503555" algn="l"/>
                <a:tab pos="504190" algn="l"/>
                <a:tab pos="1997075" algn="l"/>
                <a:tab pos="3783329" algn="l"/>
                <a:tab pos="4453890" algn="l"/>
                <a:tab pos="5302885" algn="l"/>
                <a:tab pos="6522084" algn="l"/>
                <a:tab pos="7935595" algn="l"/>
              </a:tabLst>
            </a:pPr>
            <a:r>
              <a:rPr sz="2800" spc="-10" dirty="0">
                <a:latin typeface="Calibri"/>
                <a:cs typeface="Calibri"/>
              </a:rPr>
              <a:t>Registro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capturado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una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planta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térmica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grande, </a:t>
            </a:r>
            <a:r>
              <a:rPr sz="2800" dirty="0">
                <a:latin typeface="Calibri"/>
                <a:cs typeface="Calibri"/>
              </a:rPr>
              <a:t>mostrando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típica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perturbación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sobreexcitación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0629" y="2144082"/>
            <a:ext cx="7875301" cy="4474479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655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Sobreexcitación</a:t>
            </a:r>
            <a:r>
              <a:rPr spc="-3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dirty="0"/>
              <a:t>un</a:t>
            </a:r>
            <a:r>
              <a:rPr spc="-30" dirty="0"/>
              <a:t> </a:t>
            </a:r>
            <a:r>
              <a:rPr spc="-10" dirty="0"/>
              <a:t>transformador</a:t>
            </a:r>
            <a:r>
              <a:rPr spc="-35" dirty="0"/>
              <a:t> </a:t>
            </a:r>
            <a:r>
              <a:rPr spc="-10" dirty="0"/>
              <a:t>(V/Hz)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6229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240" indent="-257175">
              <a:lnSpc>
                <a:spcPct val="100000"/>
              </a:lnSpc>
              <a:spcBef>
                <a:spcPts val="95"/>
              </a:spcBef>
              <a:buChar char="•"/>
              <a:tabLst>
                <a:tab pos="269875" algn="l"/>
              </a:tabLst>
            </a:pPr>
            <a:r>
              <a:rPr sz="2800" dirty="0">
                <a:latin typeface="Calibri"/>
                <a:cs typeface="Calibri"/>
              </a:rPr>
              <a:t>Vista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zoom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corriente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0144" y="1588826"/>
            <a:ext cx="8700529" cy="511954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740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Falla</a:t>
            </a:r>
            <a:r>
              <a:rPr spc="-60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tierra</a:t>
            </a:r>
            <a:r>
              <a:rPr spc="-50" dirty="0"/>
              <a:t> </a:t>
            </a:r>
            <a:r>
              <a:rPr dirty="0"/>
              <a:t>del</a:t>
            </a:r>
            <a:r>
              <a:rPr spc="-30" dirty="0"/>
              <a:t> </a:t>
            </a:r>
            <a:r>
              <a:rPr spc="-10" dirty="0"/>
              <a:t>estator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9152" y="1288323"/>
            <a:ext cx="8432246" cy="552154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740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Falla</a:t>
            </a:r>
            <a:r>
              <a:rPr spc="-60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tierra</a:t>
            </a:r>
            <a:r>
              <a:rPr spc="-50" dirty="0"/>
              <a:t> </a:t>
            </a:r>
            <a:r>
              <a:rPr dirty="0"/>
              <a:t>del</a:t>
            </a:r>
            <a:r>
              <a:rPr spc="-30" dirty="0"/>
              <a:t> </a:t>
            </a:r>
            <a:r>
              <a:rPr spc="-10" dirty="0"/>
              <a:t>estator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122934"/>
            <a:ext cx="904748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15290" marR="5080" indent="-402590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15290" algn="l"/>
                <a:tab pos="1306830" algn="l"/>
                <a:tab pos="1853564" algn="l"/>
                <a:tab pos="2834640" algn="l"/>
                <a:tab pos="3463290" algn="l"/>
                <a:tab pos="4765675" algn="l"/>
                <a:tab pos="6115685" algn="l"/>
                <a:tab pos="6661150" algn="l"/>
                <a:tab pos="7663815" algn="l"/>
                <a:tab pos="8051165" algn="l"/>
              </a:tabLst>
            </a:pPr>
            <a:r>
              <a:rPr sz="2800" spc="-10" dirty="0">
                <a:latin typeface="Calibri"/>
                <a:cs typeface="Calibri"/>
              </a:rPr>
              <a:t>Vista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zoom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registro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anterior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Etapa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(inicio) </a:t>
            </a:r>
            <a:r>
              <a:rPr sz="2800" dirty="0">
                <a:latin typeface="Calibri"/>
                <a:cs typeface="Calibri"/>
              </a:rPr>
              <a:t>mostrando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prematura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2514" y="2090071"/>
            <a:ext cx="6753332" cy="464499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Corriente</a:t>
            </a:r>
            <a:r>
              <a:rPr spc="-155" dirty="0"/>
              <a:t> </a:t>
            </a:r>
            <a:r>
              <a:rPr spc="-10" dirty="0"/>
              <a:t>inrush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9300" y="1122934"/>
            <a:ext cx="923798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19734" marR="5080" indent="-407670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20370" algn="l"/>
                <a:tab pos="3036570" algn="l"/>
                <a:tab pos="3975735" algn="l"/>
                <a:tab pos="4472305" algn="l"/>
                <a:tab pos="5149850" algn="l"/>
                <a:tab pos="6609080" algn="l"/>
                <a:tab pos="7646034" algn="l"/>
                <a:tab pos="8142605" algn="l"/>
                <a:tab pos="8665845" algn="l"/>
              </a:tabLst>
            </a:pPr>
            <a:r>
              <a:rPr sz="2800" spc="-10" dirty="0">
                <a:latin typeface="Calibri"/>
                <a:cs typeface="Calibri"/>
              </a:rPr>
              <a:t>Comportamiento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típico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una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corriente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inrush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tres </a:t>
            </a:r>
            <a:r>
              <a:rPr sz="2800" spc="-10" dirty="0">
                <a:latin typeface="Calibri"/>
                <a:cs typeface="Calibri"/>
              </a:rPr>
              <a:t>fases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2793" y="2098069"/>
            <a:ext cx="8698233" cy="469244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Corriente</a:t>
            </a:r>
            <a:r>
              <a:rPr spc="-155" dirty="0"/>
              <a:t> </a:t>
            </a:r>
            <a:r>
              <a:rPr spc="-10" dirty="0"/>
              <a:t>inrush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122934"/>
            <a:ext cx="904875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684530" marR="5080" indent="-672465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683260" algn="l"/>
                <a:tab pos="683895" algn="l"/>
                <a:tab pos="3306445" algn="l"/>
                <a:tab pos="3808095" algn="l"/>
                <a:tab pos="4338320" algn="l"/>
                <a:tab pos="5942330" algn="l"/>
                <a:tab pos="7228205" algn="l"/>
                <a:tab pos="7628890" algn="l"/>
                <a:tab pos="8672830" algn="l"/>
              </a:tabLst>
            </a:pPr>
            <a:r>
              <a:rPr sz="2800" spc="-10" dirty="0">
                <a:latin typeface="Calibri"/>
                <a:cs typeface="Calibri"/>
              </a:rPr>
              <a:t>Comportamiento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corrientes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durante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5" dirty="0">
                <a:latin typeface="Calibri"/>
                <a:cs typeface="Calibri"/>
              </a:rPr>
              <a:t>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inrush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transformador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886" y="2510109"/>
            <a:ext cx="9135606" cy="403444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Corriente</a:t>
            </a:r>
            <a:r>
              <a:rPr spc="-155" dirty="0"/>
              <a:t> </a:t>
            </a:r>
            <a:r>
              <a:rPr spc="-10" dirty="0"/>
              <a:t>inrush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927989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24485" marR="5080" indent="-324485">
              <a:lnSpc>
                <a:spcPct val="101800"/>
              </a:lnSpc>
              <a:spcBef>
                <a:spcPts val="35"/>
              </a:spcBef>
              <a:buChar char="•"/>
              <a:tabLst>
                <a:tab pos="324485" algn="l"/>
                <a:tab pos="325120" algn="l"/>
                <a:tab pos="1827530" algn="l"/>
                <a:tab pos="2867660" algn="l"/>
                <a:tab pos="3528695" algn="l"/>
                <a:tab pos="5123180" algn="l"/>
                <a:tab pos="6464300" algn="l"/>
                <a:tab pos="7044690" algn="l"/>
                <a:tab pos="7741284" algn="l"/>
              </a:tabLst>
            </a:pPr>
            <a:r>
              <a:rPr sz="2800" spc="-10" dirty="0">
                <a:latin typeface="Calibri"/>
                <a:cs typeface="Calibri"/>
              </a:rPr>
              <a:t>Corriente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inrush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con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activación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correcta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relé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diferencial </a:t>
            </a:r>
            <a:r>
              <a:rPr sz="2800" dirty="0">
                <a:latin typeface="Calibri"/>
                <a:cs typeface="Calibri"/>
              </a:rPr>
              <a:t>vía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contactos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salida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(disparo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restricción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diferencial)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6954" y="2131799"/>
            <a:ext cx="6926925" cy="46604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Corriente</a:t>
            </a:r>
            <a:r>
              <a:rPr spc="-155" dirty="0"/>
              <a:t> </a:t>
            </a:r>
            <a:r>
              <a:rPr spc="-10" dirty="0"/>
              <a:t>inrush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9300" y="1122934"/>
            <a:ext cx="9236075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19734" marR="5080" indent="-407670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20370" algn="l"/>
                <a:tab pos="943610" algn="l"/>
              </a:tabLst>
            </a:pP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espectro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armónico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inrush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típica 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la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transformador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2052" y="2199490"/>
            <a:ext cx="7725018" cy="451710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8620" cy="2189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Oscilación</a:t>
            </a:r>
            <a:r>
              <a:rPr sz="28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  <a:p>
            <a:pPr marL="823594" marR="6985" indent="-582930">
              <a:lnSpc>
                <a:spcPct val="101800"/>
              </a:lnSpc>
              <a:buFont typeface="Wingdings"/>
              <a:buChar char=""/>
              <a:tabLst>
                <a:tab pos="823594" algn="l"/>
                <a:tab pos="824230" algn="l"/>
              </a:tabLst>
            </a:pP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fenómeno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oscilación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(power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swing)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una </a:t>
            </a:r>
            <a:r>
              <a:rPr sz="2800" dirty="0">
                <a:latin typeface="Calibri"/>
                <a:cs typeface="Calibri"/>
              </a:rPr>
              <a:t>central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hidráulica</a:t>
            </a:r>
            <a:endParaRPr sz="2800">
              <a:latin typeface="Calibri"/>
              <a:cs typeface="Calibri"/>
            </a:endParaRPr>
          </a:p>
          <a:p>
            <a:pPr marL="823594" marR="5080" indent="-582930">
              <a:lnSpc>
                <a:spcPts val="3420"/>
              </a:lnSpc>
              <a:spcBef>
                <a:spcPts val="100"/>
              </a:spcBef>
              <a:buFont typeface="Wingdings"/>
              <a:buChar char=""/>
              <a:tabLst>
                <a:tab pos="823594" algn="l"/>
                <a:tab pos="824230" algn="l"/>
              </a:tabLst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alto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nivel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estrés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mecánico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casi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rompe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eje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une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generador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turbina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556" y="2932977"/>
            <a:ext cx="7350619" cy="384552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3432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Oscilación</a:t>
            </a:r>
            <a:r>
              <a:rPr spc="-90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66973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875" indent="-257810">
              <a:lnSpc>
                <a:spcPct val="100000"/>
              </a:lnSpc>
              <a:spcBef>
                <a:spcPts val="95"/>
              </a:spcBef>
              <a:buChar char="•"/>
              <a:tabLst>
                <a:tab pos="270510" algn="l"/>
              </a:tabLst>
            </a:pPr>
            <a:r>
              <a:rPr sz="2800" spc="-10" dirty="0">
                <a:latin typeface="Calibri"/>
                <a:cs typeface="Calibri"/>
              </a:rPr>
              <a:t>Trayectoria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impedancia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R-</a:t>
            </a:r>
            <a:r>
              <a:rPr sz="2800" spc="-50" dirty="0">
                <a:latin typeface="Calibri"/>
                <a:cs typeface="Calibri"/>
              </a:rPr>
              <a:t>X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3177" y="1750071"/>
            <a:ext cx="7547384" cy="5028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9890" cy="609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Pérdida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generación</a:t>
            </a:r>
            <a:endParaRPr sz="2800">
              <a:latin typeface="Calibri"/>
              <a:cs typeface="Calibri"/>
            </a:endParaRPr>
          </a:p>
          <a:p>
            <a:pPr marL="462280" indent="-407670" algn="just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462915" algn="l"/>
              </a:tabLst>
            </a:pPr>
            <a:r>
              <a:rPr sz="2800" spc="-10" dirty="0">
                <a:latin typeface="Calibri"/>
                <a:cs typeface="Calibri"/>
              </a:rPr>
              <a:t>Fenómenos</a:t>
            </a:r>
            <a:endParaRPr sz="2800">
              <a:latin typeface="Calibri"/>
              <a:cs typeface="Calibri"/>
            </a:endParaRPr>
          </a:p>
          <a:p>
            <a:pPr marL="698500" marR="5080" lvl="1" indent="-228600" algn="just">
              <a:lnSpc>
                <a:spcPct val="101800"/>
              </a:lnSpc>
              <a:buChar char="-"/>
              <a:tabLst>
                <a:tab pos="699135" algn="l"/>
              </a:tabLst>
            </a:pPr>
            <a:r>
              <a:rPr sz="2800" dirty="0">
                <a:latin typeface="Calibri"/>
                <a:cs typeface="Calibri"/>
              </a:rPr>
              <a:t>Un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pérdida</a:t>
            </a:r>
            <a:r>
              <a:rPr sz="2800" spc="1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significativa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generación</a:t>
            </a:r>
            <a:r>
              <a:rPr sz="2800" spc="1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</a:t>
            </a:r>
            <a:r>
              <a:rPr sz="2800" spc="1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impactar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comportamiento</a:t>
            </a:r>
            <a:r>
              <a:rPr sz="2800" spc="13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3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potencia</a:t>
            </a:r>
            <a:r>
              <a:rPr sz="2800" spc="13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completo. </a:t>
            </a:r>
            <a:r>
              <a:rPr sz="2800" dirty="0">
                <a:latin typeface="Calibri"/>
                <a:cs typeface="Calibri"/>
              </a:rPr>
              <a:t>Perdiendo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ya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1600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MW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generación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puede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reducir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la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todo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½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¾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Hz.</a:t>
            </a:r>
            <a:endParaRPr sz="2800">
              <a:latin typeface="Calibri"/>
              <a:cs typeface="Calibri"/>
            </a:endParaRPr>
          </a:p>
          <a:p>
            <a:pPr marL="462280" indent="-407670" algn="just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462915" algn="l"/>
              </a:tabLst>
            </a:pPr>
            <a:r>
              <a:rPr sz="2800" spc="-10" dirty="0">
                <a:latin typeface="Calibri"/>
                <a:cs typeface="Calibri"/>
              </a:rPr>
              <a:t>Objetivos</a:t>
            </a:r>
            <a:endParaRPr sz="2800">
              <a:latin typeface="Calibri"/>
              <a:cs typeface="Calibri"/>
            </a:endParaRPr>
          </a:p>
          <a:p>
            <a:pPr marL="698500" marR="10795" lvl="1" indent="-228600">
              <a:lnSpc>
                <a:spcPct val="101800"/>
              </a:lnSpc>
              <a:spcBef>
                <a:spcPts val="5"/>
              </a:spcBef>
              <a:buChar char="-"/>
              <a:tabLst>
                <a:tab pos="699135" algn="l"/>
                <a:tab pos="2045335" algn="l"/>
                <a:tab pos="2437130" algn="l"/>
                <a:tab pos="5013960" algn="l"/>
                <a:tab pos="5508625" algn="l"/>
                <a:tab pos="6047105" algn="l"/>
                <a:tab pos="7639684" algn="l"/>
                <a:tab pos="8135620" algn="l"/>
              </a:tabLst>
            </a:pPr>
            <a:r>
              <a:rPr sz="2800" spc="-10" dirty="0">
                <a:latin typeface="Calibri"/>
                <a:cs typeface="Calibri"/>
              </a:rPr>
              <a:t>Verificar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comportamiento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esquemas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despeje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carga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81U.</a:t>
            </a:r>
            <a:endParaRPr sz="28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60"/>
              </a:spcBef>
              <a:buChar char="-"/>
              <a:tabLst>
                <a:tab pos="699135" algn="l"/>
              </a:tabLst>
            </a:pPr>
            <a:r>
              <a:rPr sz="2800" dirty="0">
                <a:latin typeface="Calibri"/>
                <a:cs typeface="Calibri"/>
              </a:rPr>
              <a:t>Verificar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estabilidad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durante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evento</a:t>
            </a:r>
            <a:endParaRPr sz="28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60"/>
              </a:spcBef>
              <a:buChar char="-"/>
              <a:tabLst>
                <a:tab pos="699135" algn="l"/>
              </a:tabLst>
            </a:pPr>
            <a:r>
              <a:rPr sz="2800" dirty="0">
                <a:latin typeface="Calibri"/>
                <a:cs typeface="Calibri"/>
              </a:rPr>
              <a:t>Verificar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desempeño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operador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durante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evento</a:t>
            </a:r>
            <a:endParaRPr sz="2800">
              <a:latin typeface="Calibri"/>
              <a:cs typeface="Calibri"/>
            </a:endParaRPr>
          </a:p>
          <a:p>
            <a:pPr marL="462280" indent="-407670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Qué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quieres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hacer</a:t>
            </a:r>
            <a:endParaRPr sz="2800">
              <a:latin typeface="Calibri"/>
              <a:cs typeface="Calibri"/>
            </a:endParaRPr>
          </a:p>
          <a:p>
            <a:pPr marL="698500" marR="8255" lvl="1" indent="-228600">
              <a:lnSpc>
                <a:spcPts val="3420"/>
              </a:lnSpc>
              <a:spcBef>
                <a:spcPts val="90"/>
              </a:spcBef>
              <a:buChar char="-"/>
              <a:tabLst>
                <a:tab pos="699135" algn="l"/>
                <a:tab pos="2538095" algn="l"/>
                <a:tab pos="3045460" algn="l"/>
                <a:tab pos="5059680" algn="l"/>
                <a:tab pos="5650230" algn="l"/>
                <a:tab pos="6905625" algn="l"/>
                <a:tab pos="7410450" algn="l"/>
                <a:tab pos="9102090" algn="l"/>
              </a:tabLst>
            </a:pPr>
            <a:r>
              <a:rPr sz="2800" spc="-10" dirty="0">
                <a:latin typeface="Calibri"/>
                <a:cs typeface="Calibri"/>
              </a:rPr>
              <a:t>Documento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performance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sistema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protección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y </a:t>
            </a:r>
            <a:r>
              <a:rPr sz="2800" dirty="0">
                <a:latin typeface="Calibri"/>
                <a:cs typeface="Calibri"/>
              </a:rPr>
              <a:t>control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durante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pérdida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generación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6854" y="786973"/>
            <a:ext cx="4553630" cy="5477429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122934"/>
            <a:ext cx="7130415" cy="2189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Pérdida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generación</a:t>
            </a:r>
            <a:endParaRPr sz="2800">
              <a:latin typeface="Calibri"/>
              <a:cs typeface="Calibri"/>
            </a:endParaRPr>
          </a:p>
          <a:p>
            <a:pPr marL="462280" indent="-407670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462915" algn="l"/>
              </a:tabLst>
            </a:pPr>
            <a:r>
              <a:rPr sz="2800" spc="-10" dirty="0">
                <a:latin typeface="Calibri"/>
                <a:cs typeface="Calibri"/>
              </a:rPr>
              <a:t>Desafíos</a:t>
            </a:r>
            <a:endParaRPr sz="28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60"/>
              </a:spcBef>
              <a:buChar char="-"/>
              <a:tabLst>
                <a:tab pos="699135" algn="l"/>
              </a:tabLst>
            </a:pPr>
            <a:r>
              <a:rPr sz="2800" dirty="0">
                <a:latin typeface="Calibri"/>
                <a:cs typeface="Calibri"/>
              </a:rPr>
              <a:t>Capturar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todo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solo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registro</a:t>
            </a:r>
            <a:endParaRPr sz="2800">
              <a:latin typeface="Calibri"/>
              <a:cs typeface="Calibri"/>
            </a:endParaRPr>
          </a:p>
          <a:p>
            <a:pPr marL="698500" marR="5080" lvl="1" indent="-228600">
              <a:lnSpc>
                <a:spcPct val="101800"/>
              </a:lnSpc>
              <a:buChar char="-"/>
              <a:tabLst>
                <a:tab pos="699135" algn="l"/>
                <a:tab pos="2097405" algn="l"/>
                <a:tab pos="2771775" algn="l"/>
                <a:tab pos="3335654" algn="l"/>
                <a:tab pos="5158740" algn="l"/>
                <a:tab pos="5913755" algn="l"/>
              </a:tabLst>
            </a:pPr>
            <a:r>
              <a:rPr sz="2800" spc="-10" dirty="0">
                <a:latin typeface="Calibri"/>
                <a:cs typeface="Calibri"/>
              </a:rPr>
              <a:t>Análisis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frecuencia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sistema, </a:t>
            </a:r>
            <a:r>
              <a:rPr sz="2800" dirty="0">
                <a:latin typeface="Calibri"/>
                <a:cs typeface="Calibri"/>
              </a:rPr>
              <a:t>impedancia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aparente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evento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3206" y="2426335"/>
            <a:ext cx="1862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2589" algn="l"/>
              </a:tabLst>
            </a:pPr>
            <a:r>
              <a:rPr sz="2800" spc="-10" dirty="0">
                <a:latin typeface="Calibri"/>
                <a:cs typeface="Calibri"/>
              </a:rPr>
              <a:t>potencia,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9300" y="3728085"/>
            <a:ext cx="9237980" cy="3056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9734" indent="-407670" algn="just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420370" algn="l"/>
              </a:tabLst>
            </a:pPr>
            <a:r>
              <a:rPr sz="2800" dirty="0">
                <a:latin typeface="Calibri"/>
                <a:cs typeface="Calibri"/>
              </a:rPr>
              <a:t>Solución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DFR:</a:t>
            </a:r>
            <a:endParaRPr sz="2800">
              <a:latin typeface="Calibri"/>
              <a:cs typeface="Calibri"/>
            </a:endParaRPr>
          </a:p>
          <a:p>
            <a:pPr marL="655955" marR="12065" lvl="1" indent="-228600" algn="just">
              <a:lnSpc>
                <a:spcPct val="101800"/>
              </a:lnSpc>
              <a:buChar char="-"/>
              <a:tabLst>
                <a:tab pos="656590" algn="l"/>
              </a:tabLst>
            </a:pPr>
            <a:r>
              <a:rPr sz="2800" dirty="0">
                <a:latin typeface="Calibri"/>
                <a:cs typeface="Calibri"/>
              </a:rPr>
              <a:t>Datos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fasoriales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tensión,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potencia,</a:t>
            </a:r>
            <a:r>
              <a:rPr sz="2800" spc="-10" dirty="0">
                <a:latin typeface="Calibri"/>
                <a:cs typeface="Calibri"/>
              </a:rPr>
              <a:t> frecuencia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impedancia</a:t>
            </a:r>
            <a:endParaRPr sz="2800">
              <a:latin typeface="Calibri"/>
              <a:cs typeface="Calibri"/>
            </a:endParaRPr>
          </a:p>
          <a:p>
            <a:pPr marL="1341755" marR="5080" lvl="2" indent="-228600" algn="just">
              <a:lnSpc>
                <a:spcPct val="101699"/>
              </a:lnSpc>
              <a:buFont typeface="Wingdings"/>
              <a:buChar char=""/>
              <a:tabLst>
                <a:tab pos="1319530" algn="l"/>
              </a:tabLst>
            </a:pPr>
            <a:r>
              <a:rPr sz="2800" dirty="0">
                <a:latin typeface="Calibri"/>
                <a:cs typeface="Calibri"/>
              </a:rPr>
              <a:t>Los</a:t>
            </a:r>
            <a:r>
              <a:rPr sz="2800" spc="4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transitorios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general</a:t>
            </a:r>
            <a:r>
              <a:rPr sz="2800" spc="40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no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son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lo </a:t>
            </a:r>
            <a:r>
              <a:rPr sz="2800" dirty="0">
                <a:latin typeface="Calibri"/>
                <a:cs typeface="Calibri"/>
              </a:rPr>
              <a:t>suficientemente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largos,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pérdida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inicio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evento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y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final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evento</a:t>
            </a:r>
            <a:endParaRPr sz="2800">
              <a:latin typeface="Calibri"/>
              <a:cs typeface="Calibri"/>
            </a:endParaRPr>
          </a:p>
          <a:p>
            <a:pPr marL="1318895" lvl="2" indent="-206375" algn="just">
              <a:lnSpc>
                <a:spcPct val="100000"/>
              </a:lnSpc>
              <a:spcBef>
                <a:spcPts val="60"/>
              </a:spcBef>
              <a:buFont typeface="Wingdings"/>
              <a:buChar char=""/>
              <a:tabLst>
                <a:tab pos="1319530" algn="l"/>
              </a:tabLst>
            </a:pPr>
            <a:r>
              <a:rPr sz="2800" dirty="0">
                <a:latin typeface="Calibri"/>
                <a:cs typeface="Calibri"/>
              </a:rPr>
              <a:t>1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fasor/ciclo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resolución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suficiente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alta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512" y="688593"/>
            <a:ext cx="8829675" cy="305689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934085" marR="8890" indent="-228600" algn="just">
              <a:lnSpc>
                <a:spcPct val="101800"/>
              </a:lnSpc>
              <a:spcBef>
                <a:spcPts val="35"/>
              </a:spcBef>
              <a:buFont typeface="Wingdings"/>
              <a:buChar char=""/>
              <a:tabLst>
                <a:tab pos="911860" algn="l"/>
              </a:tabLst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1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debe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contener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datos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adecuados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previos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al </a:t>
            </a:r>
            <a:r>
              <a:rPr sz="2800" dirty="0">
                <a:latin typeface="Calibri"/>
                <a:cs typeface="Calibri"/>
              </a:rPr>
              <a:t>evento</a:t>
            </a:r>
            <a:r>
              <a:rPr sz="2800" spc="5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(en</a:t>
            </a:r>
            <a:r>
              <a:rPr sz="2800" spc="5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menos</a:t>
            </a:r>
            <a:r>
              <a:rPr sz="2800" spc="5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30</a:t>
            </a:r>
            <a:r>
              <a:rPr sz="2800" spc="5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segundos)</a:t>
            </a:r>
            <a:r>
              <a:rPr sz="2800" spc="5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5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capturar</a:t>
            </a:r>
            <a:r>
              <a:rPr sz="2800" spc="5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todo</a:t>
            </a:r>
            <a:r>
              <a:rPr sz="2800" spc="5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el </a:t>
            </a:r>
            <a:r>
              <a:rPr sz="2800" dirty="0">
                <a:latin typeface="Calibri"/>
                <a:cs typeface="Calibri"/>
              </a:rPr>
              <a:t>evento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registro</a:t>
            </a:r>
            <a:endParaRPr sz="2800">
              <a:latin typeface="Calibri"/>
              <a:cs typeface="Calibri"/>
            </a:endParaRPr>
          </a:p>
          <a:p>
            <a:pPr marL="1360805" marR="6350" algn="just">
              <a:lnSpc>
                <a:spcPts val="3420"/>
              </a:lnSpc>
              <a:spcBef>
                <a:spcPts val="125"/>
              </a:spcBef>
            </a:pPr>
            <a:r>
              <a:rPr sz="2800" dirty="0">
                <a:latin typeface="Calibri"/>
                <a:cs typeface="Calibri"/>
              </a:rPr>
              <a:t>-</a:t>
            </a:r>
            <a:r>
              <a:rPr sz="2800" spc="4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Extender</a:t>
            </a:r>
            <a:r>
              <a:rPr sz="2800" spc="4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automáticamente</a:t>
            </a:r>
            <a:r>
              <a:rPr sz="2800" spc="4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condiciones</a:t>
            </a:r>
            <a:r>
              <a:rPr sz="2800" spc="4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disparo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múltiples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lnSpc>
                <a:spcPts val="3410"/>
              </a:lnSpc>
            </a:pPr>
            <a:r>
              <a:rPr sz="2800" dirty="0">
                <a:latin typeface="Calibri"/>
                <a:cs typeface="Calibri"/>
              </a:rPr>
              <a:t>-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Disparo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tasa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cambio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cambios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magnitud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frecuencia.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79890" cy="3056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Pérdida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generación: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respuesta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frecuencia.</a:t>
            </a:r>
            <a:endParaRPr sz="2800">
              <a:latin typeface="Calibri"/>
              <a:cs typeface="Calibri"/>
            </a:endParaRPr>
          </a:p>
          <a:p>
            <a:pPr marL="911860" indent="-67119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Generador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1600MW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disparado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mayo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2005</a:t>
            </a:r>
            <a:endParaRPr sz="2800">
              <a:latin typeface="Calibri"/>
              <a:cs typeface="Calibri"/>
            </a:endParaRPr>
          </a:p>
          <a:p>
            <a:pPr marL="911860" indent="-67119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911860" algn="l"/>
                <a:tab pos="912494" algn="l"/>
              </a:tabLst>
            </a:pP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impactada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largo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país</a:t>
            </a:r>
            <a:endParaRPr sz="2800">
              <a:latin typeface="Calibri"/>
              <a:cs typeface="Calibri"/>
            </a:endParaRPr>
          </a:p>
          <a:p>
            <a:pPr marL="927100" marR="5080" indent="-228600">
              <a:lnSpc>
                <a:spcPts val="3420"/>
              </a:lnSpc>
              <a:spcBef>
                <a:spcPts val="125"/>
              </a:spcBef>
              <a:tabLst>
                <a:tab pos="1777364" algn="l"/>
                <a:tab pos="3142615" algn="l"/>
                <a:tab pos="4584700" algn="l"/>
                <a:tab pos="5377815" algn="l"/>
                <a:tab pos="6379845" algn="l"/>
                <a:tab pos="6986905" algn="l"/>
                <a:tab pos="8403590" algn="l"/>
                <a:tab pos="9014460" algn="l"/>
              </a:tabLst>
            </a:pPr>
            <a:r>
              <a:rPr sz="2800" spc="-10" dirty="0">
                <a:latin typeface="Courier New"/>
                <a:cs typeface="Courier New"/>
              </a:rPr>
              <a:t>o</a:t>
            </a:r>
            <a:r>
              <a:rPr sz="2800" spc="-10" dirty="0">
                <a:latin typeface="Calibri"/>
                <a:cs typeface="Calibri"/>
              </a:rPr>
              <a:t>Este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registro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muestra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una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caída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0.048Hz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 </a:t>
            </a:r>
            <a:r>
              <a:rPr sz="2800" dirty="0">
                <a:latin typeface="Calibri"/>
                <a:cs typeface="Calibri"/>
              </a:rPr>
              <a:t>frecuencia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1.70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segundos</a:t>
            </a:r>
            <a:endParaRPr sz="2800">
              <a:latin typeface="Calibri"/>
              <a:cs typeface="Calibri"/>
            </a:endParaRPr>
          </a:p>
          <a:p>
            <a:pPr marL="927100" marR="5080" indent="-228600">
              <a:lnSpc>
                <a:spcPts val="3410"/>
              </a:lnSpc>
              <a:tabLst>
                <a:tab pos="2616835" algn="l"/>
                <a:tab pos="3070225" algn="l"/>
                <a:tab pos="4783455" algn="l"/>
                <a:tab pos="6487795" algn="l"/>
                <a:tab pos="6860540" algn="l"/>
                <a:tab pos="7781290" algn="l"/>
                <a:tab pos="8822055" algn="l"/>
              </a:tabLst>
            </a:pPr>
            <a:r>
              <a:rPr sz="2800" spc="-10" dirty="0">
                <a:latin typeface="Courier New"/>
                <a:cs typeface="Courier New"/>
              </a:rPr>
              <a:t>o</a:t>
            </a:r>
            <a:r>
              <a:rPr sz="2800" spc="-10" dirty="0">
                <a:latin typeface="Calibri"/>
                <a:cs typeface="Calibri"/>
              </a:rPr>
              <a:t>Respuesta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frecuencia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observada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1000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millas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del </a:t>
            </a:r>
            <a:r>
              <a:rPr sz="2800" spc="-10" dirty="0">
                <a:latin typeface="Calibri"/>
                <a:cs typeface="Calibri"/>
              </a:rPr>
              <a:t>evento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5019" y="3779527"/>
            <a:ext cx="6358896" cy="300337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0295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Aplicación</a:t>
            </a:r>
            <a:r>
              <a:rPr spc="-130" dirty="0"/>
              <a:t> </a:t>
            </a:r>
            <a:r>
              <a:rPr spc="-10" dirty="0"/>
              <a:t>industrial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9277985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62280" marR="5080" indent="-450215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62280" algn="l"/>
                <a:tab pos="462915" algn="l"/>
                <a:tab pos="2125980" algn="l"/>
                <a:tab pos="2686050" algn="l"/>
                <a:tab pos="3136900" algn="l"/>
                <a:tab pos="4210050" algn="l"/>
                <a:tab pos="4769485" algn="l"/>
                <a:tab pos="5701030" algn="l"/>
                <a:tab pos="7071995" algn="l"/>
                <a:tab pos="7770495" algn="l"/>
                <a:tab pos="8890635" algn="l"/>
              </a:tabLst>
            </a:pPr>
            <a:r>
              <a:rPr sz="2800" spc="-10" dirty="0">
                <a:latin typeface="Calibri"/>
                <a:cs typeface="Calibri"/>
              </a:rPr>
              <a:t>Distorsión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forma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onda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causada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por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cargas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no </a:t>
            </a:r>
            <a:r>
              <a:rPr sz="2800" spc="-10" dirty="0">
                <a:latin typeface="Calibri"/>
                <a:cs typeface="Calibri"/>
              </a:rPr>
              <a:t>lineales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4614" y="2103740"/>
            <a:ext cx="7411053" cy="463272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8593"/>
            <a:ext cx="30295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Aplicación</a:t>
            </a:r>
            <a:r>
              <a:rPr spc="-130" dirty="0"/>
              <a:t> </a:t>
            </a:r>
            <a:r>
              <a:rPr spc="-10" dirty="0"/>
              <a:t>industrial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122934"/>
            <a:ext cx="9278620" cy="8864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62280" marR="5080" indent="-462280">
              <a:lnSpc>
                <a:spcPct val="101800"/>
              </a:lnSpc>
              <a:spcBef>
                <a:spcPts val="35"/>
              </a:spcBef>
              <a:buFont typeface="Wingdings"/>
              <a:buChar char=""/>
              <a:tabLst>
                <a:tab pos="462280" algn="l"/>
                <a:tab pos="462915" algn="l"/>
                <a:tab pos="1768475" algn="l"/>
                <a:tab pos="2264410" algn="l"/>
                <a:tab pos="3660140" algn="l"/>
                <a:tab pos="5167630" algn="l"/>
                <a:tab pos="5824220" algn="l"/>
                <a:tab pos="6516370" algn="l"/>
                <a:tab pos="7333615" algn="l"/>
                <a:tab pos="7833359" algn="l"/>
              </a:tabLst>
            </a:pPr>
            <a:r>
              <a:rPr sz="2800" spc="-10" dirty="0">
                <a:latin typeface="Calibri"/>
                <a:cs typeface="Calibri"/>
              </a:rPr>
              <a:t>Ejemplo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espectro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armónico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con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alto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nivel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distorsión armónica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7945" y="2182814"/>
            <a:ext cx="7780031" cy="4461361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0525" cy="609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Conclusión</a:t>
            </a:r>
            <a:endParaRPr sz="2800">
              <a:latin typeface="Calibri"/>
              <a:cs typeface="Calibri"/>
            </a:endParaRPr>
          </a:p>
          <a:p>
            <a:pPr marL="469900" marR="5080" indent="-457834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uso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herramientas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software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que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mencionan aquí,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facilita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 identificación de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tipos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fallas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4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performance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4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(por</a:t>
            </a:r>
            <a:r>
              <a:rPr sz="2800" spc="4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ejemplo,</a:t>
            </a:r>
            <a:r>
              <a:rPr sz="2800" spc="47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distancia, </a:t>
            </a:r>
            <a:r>
              <a:rPr sz="2800" dirty="0">
                <a:latin typeface="Calibri"/>
                <a:cs typeface="Calibri"/>
              </a:rPr>
              <a:t>diferencial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otros).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750">
              <a:latin typeface="Calibri"/>
              <a:cs typeface="Calibri"/>
            </a:endParaRPr>
          </a:p>
          <a:p>
            <a:pPr marL="469900" marR="5080" indent="-457834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Los</a:t>
            </a:r>
            <a:r>
              <a:rPr sz="2800" spc="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ingenieros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técnicos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protección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pueden</a:t>
            </a:r>
            <a:r>
              <a:rPr sz="2800" spc="9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realizar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fallas,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configuración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relés,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ajuste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relés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puesta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marcha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relés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más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fácilmente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mayor </a:t>
            </a:r>
            <a:r>
              <a:rPr sz="2800" dirty="0">
                <a:latin typeface="Calibri"/>
                <a:cs typeface="Calibri"/>
              </a:rPr>
              <a:t>confiabilidad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disponiendo</a:t>
            </a:r>
            <a:r>
              <a:rPr sz="2800" spc="5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5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estas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potentes</a:t>
            </a:r>
            <a:r>
              <a:rPr sz="2800" spc="5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herramientas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software.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750">
              <a:latin typeface="Calibri"/>
              <a:cs typeface="Calibri"/>
            </a:endParaRPr>
          </a:p>
          <a:p>
            <a:pPr marL="469900" marR="10795" indent="-457834" algn="just">
              <a:lnSpc>
                <a:spcPct val="101800"/>
              </a:lnSpc>
              <a:spcBef>
                <a:spcPts val="5"/>
              </a:spcBef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Estas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herramientas</a:t>
            </a:r>
            <a:r>
              <a:rPr sz="2800" spc="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software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permiten</a:t>
            </a:r>
            <a:r>
              <a:rPr sz="2800" spc="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8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usuarios </a:t>
            </a:r>
            <a:r>
              <a:rPr sz="2800" dirty="0">
                <a:latin typeface="Calibri"/>
                <a:cs typeface="Calibri"/>
              </a:rPr>
              <a:t>importar/exportar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registros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fallas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formato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COMTRADE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3"/>
            <a:ext cx="9280525" cy="47942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469900" marR="5080" algn="just">
              <a:lnSpc>
                <a:spcPct val="101800"/>
              </a:lnSpc>
              <a:spcBef>
                <a:spcPts val="35"/>
              </a:spcBef>
            </a:pPr>
            <a:r>
              <a:rPr sz="2800" dirty="0">
                <a:latin typeface="Calibri"/>
                <a:cs typeface="Calibri"/>
              </a:rPr>
              <a:t>para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5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mejor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análisis.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Además,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configuración</a:t>
            </a:r>
            <a:r>
              <a:rPr sz="2800" spc="5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definida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usuario</a:t>
            </a:r>
            <a:r>
              <a:rPr sz="2800" spc="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permite</a:t>
            </a:r>
            <a:r>
              <a:rPr sz="2800" spc="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operadores</a:t>
            </a:r>
            <a:r>
              <a:rPr sz="2800" spc="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crear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Informes </a:t>
            </a:r>
            <a:r>
              <a:rPr sz="2800" dirty="0">
                <a:latin typeface="Calibri"/>
                <a:cs typeface="Calibri"/>
              </a:rPr>
              <a:t>detallados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casos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individuales.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>
              <a:latin typeface="Calibri"/>
              <a:cs typeface="Calibri"/>
            </a:endParaRPr>
          </a:p>
          <a:p>
            <a:pPr marL="469900" marR="5080" indent="-457834" algn="just">
              <a:lnSpc>
                <a:spcPct val="1016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dirty="0">
                <a:latin typeface="Calibri"/>
                <a:cs typeface="Calibri"/>
              </a:rPr>
              <a:t>Estas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herramientas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software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integrales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ayudan</a:t>
            </a:r>
            <a:r>
              <a:rPr sz="2800" spc="11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los </a:t>
            </a:r>
            <a:r>
              <a:rPr sz="2800" dirty="0">
                <a:latin typeface="Calibri"/>
                <a:cs typeface="Calibri"/>
              </a:rPr>
              <a:t>ingenieros</a:t>
            </a:r>
            <a:r>
              <a:rPr sz="2800" spc="54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54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técnicos</a:t>
            </a:r>
            <a:r>
              <a:rPr sz="2800" spc="54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54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protección</a:t>
            </a:r>
            <a:r>
              <a:rPr sz="2800" spc="5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5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mantener</a:t>
            </a:r>
            <a:r>
              <a:rPr sz="2800" spc="54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la </a:t>
            </a:r>
            <a:r>
              <a:rPr sz="2800" dirty="0">
                <a:latin typeface="Calibri"/>
                <a:cs typeface="Calibri"/>
              </a:rPr>
              <a:t>performance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confiabilidad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800">
              <a:latin typeface="Calibri"/>
              <a:cs typeface="Calibri"/>
            </a:endParaRPr>
          </a:p>
          <a:p>
            <a:pPr marL="469900" marR="10160" indent="-457834" algn="just">
              <a:lnSpc>
                <a:spcPct val="101800"/>
              </a:lnSpc>
              <a:buFont typeface="Wingdings"/>
              <a:buChar char=""/>
              <a:tabLst>
                <a:tab pos="462915" algn="l"/>
              </a:tabLst>
            </a:pPr>
            <a:r>
              <a:rPr sz="2800" b="1" i="1" dirty="0">
                <a:latin typeface="Calibri"/>
                <a:cs typeface="Calibri"/>
              </a:rPr>
              <a:t>Muchos</a:t>
            </a:r>
            <a:r>
              <a:rPr sz="2800" b="1" i="1" spc="114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blackouts,</a:t>
            </a:r>
            <a:r>
              <a:rPr sz="2800" b="1" i="1" spc="114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pérdidas</a:t>
            </a:r>
            <a:r>
              <a:rPr sz="2800" b="1" i="1" spc="114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materiales</a:t>
            </a:r>
            <a:r>
              <a:rPr sz="2800" b="1" i="1" spc="12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y</a:t>
            </a:r>
            <a:r>
              <a:rPr sz="2800" b="1" i="1" spc="12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humanas</a:t>
            </a:r>
            <a:r>
              <a:rPr sz="2800" b="1" i="1" spc="11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pueden </a:t>
            </a:r>
            <a:r>
              <a:rPr sz="2800" b="1" i="1" dirty="0">
                <a:latin typeface="Calibri"/>
                <a:cs typeface="Calibri"/>
              </a:rPr>
              <a:t>evitarse</a:t>
            </a:r>
            <a:r>
              <a:rPr sz="2800" b="1" i="1" spc="50" dirty="0">
                <a:latin typeface="Calibri"/>
                <a:cs typeface="Calibri"/>
              </a:rPr>
              <a:t>  </a:t>
            </a:r>
            <a:r>
              <a:rPr sz="2800" b="1" i="1" dirty="0">
                <a:latin typeface="Calibri"/>
                <a:cs typeface="Calibri"/>
              </a:rPr>
              <a:t>usando</a:t>
            </a:r>
            <a:r>
              <a:rPr sz="2800" b="1" i="1" spc="60" dirty="0">
                <a:latin typeface="Calibri"/>
                <a:cs typeface="Calibri"/>
              </a:rPr>
              <a:t>  </a:t>
            </a:r>
            <a:r>
              <a:rPr sz="2800" b="1" i="1" dirty="0">
                <a:latin typeface="Calibri"/>
                <a:cs typeface="Calibri"/>
              </a:rPr>
              <a:t>herramientas</a:t>
            </a:r>
            <a:r>
              <a:rPr sz="2800" b="1" i="1" spc="60" dirty="0">
                <a:latin typeface="Calibri"/>
                <a:cs typeface="Calibri"/>
              </a:rPr>
              <a:t>  </a:t>
            </a:r>
            <a:r>
              <a:rPr sz="2800" b="1" i="1" dirty="0">
                <a:latin typeface="Calibri"/>
                <a:cs typeface="Calibri"/>
              </a:rPr>
              <a:t>adecuadas</a:t>
            </a:r>
            <a:r>
              <a:rPr sz="2800" b="1" i="1" spc="55" dirty="0">
                <a:latin typeface="Calibri"/>
                <a:cs typeface="Calibri"/>
              </a:rPr>
              <a:t>  </a:t>
            </a:r>
            <a:r>
              <a:rPr sz="2800" b="1" i="1" dirty="0">
                <a:latin typeface="Calibri"/>
                <a:cs typeface="Calibri"/>
              </a:rPr>
              <a:t>de</a:t>
            </a:r>
            <a:r>
              <a:rPr sz="2800" b="1" i="1" spc="50" dirty="0">
                <a:latin typeface="Calibri"/>
                <a:cs typeface="Calibri"/>
              </a:rPr>
              <a:t>  </a:t>
            </a:r>
            <a:r>
              <a:rPr sz="2800" b="1" i="1" dirty="0">
                <a:latin typeface="Calibri"/>
                <a:cs typeface="Calibri"/>
              </a:rPr>
              <a:t>análisis</a:t>
            </a:r>
            <a:r>
              <a:rPr sz="2800" b="1" i="1" spc="50" dirty="0">
                <a:latin typeface="Calibri"/>
                <a:cs typeface="Calibri"/>
              </a:rPr>
              <a:t>  </a:t>
            </a:r>
            <a:r>
              <a:rPr sz="2800" b="1" i="1" spc="-25" dirty="0">
                <a:latin typeface="Calibri"/>
                <a:cs typeface="Calibri"/>
              </a:rPr>
              <a:t>de </a:t>
            </a:r>
            <a:r>
              <a:rPr sz="2800" b="1" i="1" dirty="0">
                <a:latin typeface="Calibri"/>
                <a:cs typeface="Calibri"/>
              </a:rPr>
              <a:t>fallas</a:t>
            </a:r>
            <a:r>
              <a:rPr sz="2800" b="1" i="1" spc="-8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de</a:t>
            </a:r>
            <a:r>
              <a:rPr sz="2800" b="1" i="1" spc="-7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sistemas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de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potencia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disponibles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hoy.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1317</Words>
  <Application>Microsoft Office PowerPoint</Application>
  <PresentationFormat>Personalizado</PresentationFormat>
  <Paragraphs>208</Paragraphs>
  <Slides>56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1" baseType="lpstr">
      <vt:lpstr>Courier New</vt:lpstr>
      <vt:lpstr>Symbol</vt:lpstr>
      <vt:lpstr>Calibri</vt:lpstr>
      <vt:lpstr>Wingdings</vt:lpstr>
      <vt:lpstr>Office Theme</vt:lpstr>
      <vt:lpstr>CONTENIDO</vt:lpstr>
      <vt:lpstr>INTRODUCCIÓN</vt:lpstr>
      <vt:lpstr>Zonas de protección cubiertas por los relés</vt:lpstr>
      <vt:lpstr>IEDs de Transformadores</vt:lpstr>
      <vt:lpstr>Presentación de PowerPoint</vt:lpstr>
      <vt:lpstr>Cobertura de la zona de relé y registrador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Características de un registro oscilográfico</vt:lpstr>
      <vt:lpstr>Evento de Recierre</vt:lpstr>
      <vt:lpstr>Registros de DFRs de Transitorios y Oscilaciones</vt:lpstr>
      <vt:lpstr>Presentación de PowerPoint</vt:lpstr>
      <vt:lpstr>Ventana de tiempo</vt:lpstr>
      <vt:lpstr>Presentación de PowerPoint</vt:lpstr>
      <vt:lpstr>Presentación de PowerPoint</vt:lpstr>
      <vt:lpstr>Valor RMS verdadero de la forma de onda incluyendo contenido de armónicas</vt:lpstr>
      <vt:lpstr>Presentación de PowerPoint</vt:lpstr>
      <vt:lpstr>Valores RMS fundamentales</vt:lpstr>
      <vt:lpstr>Presentación de PowerPoint</vt:lpstr>
      <vt:lpstr>Fecuencias de muestreo</vt:lpstr>
      <vt:lpstr>Tipos de fallas</vt:lpstr>
      <vt:lpstr>Tipos de fallas</vt:lpstr>
      <vt:lpstr>Tipos de fallas</vt:lpstr>
      <vt:lpstr>Monofásica a tierra (Φ-g)</vt:lpstr>
      <vt:lpstr>Monofásica a tierra (Φ-g)</vt:lpstr>
      <vt:lpstr>Monofásico a tierra (Φ-g)</vt:lpstr>
      <vt:lpstr>Falla fase-fase (F-F)</vt:lpstr>
      <vt:lpstr>Falla fase-fase (F-F)</vt:lpstr>
      <vt:lpstr>Presentación de PowerPoint</vt:lpstr>
      <vt:lpstr>Falla trifásica (3Φ)</vt:lpstr>
      <vt:lpstr>Sobreexcitación de un transformador (V/Hz)</vt:lpstr>
      <vt:lpstr>Sobreexcitación de un transformador (V/Hz)</vt:lpstr>
      <vt:lpstr>Falla de tierra del estator</vt:lpstr>
      <vt:lpstr>Falla de tierra del estator</vt:lpstr>
      <vt:lpstr>Corriente inrush</vt:lpstr>
      <vt:lpstr>Corriente inrush</vt:lpstr>
      <vt:lpstr>Corriente inrush</vt:lpstr>
      <vt:lpstr>Corriente inrush</vt:lpstr>
      <vt:lpstr>Presentación de PowerPoint</vt:lpstr>
      <vt:lpstr>Oscilación de potencia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Aplicación industrial</vt:lpstr>
      <vt:lpstr>Aplicación industrial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CONTENIDO</dc:title>
  <dc:creator>Admin</dc:creator>
  <cp:lastModifiedBy>Marita</cp:lastModifiedBy>
  <cp:revision>1</cp:revision>
  <dcterms:created xsi:type="dcterms:W3CDTF">2022-05-08T07:28:27Z</dcterms:created>
  <dcterms:modified xsi:type="dcterms:W3CDTF">2022-12-13T03:28:58Z</dcterms:modified>
</cp:coreProperties>
</file>